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66" r:id="rId2"/>
    <p:sldId id="26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64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127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26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32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576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284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25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72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009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27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564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84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86615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2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60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480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65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497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722590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शिवजागृती महाविदयालय, नळेगाव </a:t>
            </a:r>
            <a:endParaRPr lang="en-IN" dirty="0"/>
          </a:p>
        </p:txBody>
      </p:sp>
      <p:sp>
        <p:nvSpPr>
          <p:cNvPr id="3" name="Content Placeholder 2"/>
          <p:cNvSpPr>
            <a:spLocks noGrp="1"/>
          </p:cNvSpPr>
          <p:nvPr>
            <p:ph sz="quarter" idx="13"/>
          </p:nvPr>
        </p:nvSpPr>
        <p:spPr/>
        <p:txBody>
          <a:bodyPr/>
          <a:lstStyle/>
          <a:p>
            <a:pPr algn="ctr"/>
            <a:r>
              <a:rPr lang="mr-IN" dirty="0" smtClean="0"/>
              <a:t> बी.ए.तृतीय वर्ष </a:t>
            </a:r>
          </a:p>
          <a:p>
            <a:pPr algn="ctr"/>
            <a:r>
              <a:rPr lang="mr-IN" dirty="0" smtClean="0"/>
              <a:t>विषय – अर्थशास्त्र </a:t>
            </a:r>
          </a:p>
          <a:p>
            <a:pPr algn="ctr"/>
            <a:r>
              <a:rPr lang="mr-IN" dirty="0" smtClean="0"/>
              <a:t>पेपर – भारतीय अर्थव्यवस्था -X </a:t>
            </a:r>
          </a:p>
          <a:p>
            <a:pPr algn="ctr"/>
            <a:r>
              <a:rPr lang="mr-IN" dirty="0" smtClean="0"/>
              <a:t>प्रा.अमोल अरुण पगार </a:t>
            </a:r>
          </a:p>
          <a:p>
            <a:pPr algn="ctr"/>
            <a:r>
              <a:rPr lang="mr-IN" dirty="0" smtClean="0"/>
              <a:t>अर्थशास्त्र विभाग </a:t>
            </a:r>
          </a:p>
          <a:p>
            <a:pPr algn="ctr"/>
            <a:r>
              <a:rPr lang="mr-IN" dirty="0" smtClean="0"/>
              <a:t>शिवजागृती महाविदयालय ,नळेगाव </a:t>
            </a:r>
            <a:endParaRPr lang="en-IN" dirty="0"/>
          </a:p>
        </p:txBody>
      </p:sp>
    </p:spTree>
    <p:extLst>
      <p:ext uri="{BB962C8B-B14F-4D97-AF65-F5344CB8AC3E}">
        <p14:creationId xmlns:p14="http://schemas.microsoft.com/office/powerpoint/2010/main" val="2407747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5C3448-64C6-7C47-AC80-DADAAC69DC5C}"/>
              </a:ext>
            </a:extLst>
          </p:cNvPr>
          <p:cNvSpPr>
            <a:spLocks noGrp="1"/>
          </p:cNvSpPr>
          <p:nvPr>
            <p:ph type="title"/>
          </p:nvPr>
        </p:nvSpPr>
        <p:spPr/>
        <p:txBody>
          <a:bodyPr/>
          <a:lstStyle/>
          <a:p>
            <a:r>
              <a:rPr lang="en-GB"/>
              <a:t>मिश्र अर्थव्यवस्थेची वैशिष्ट्ये</a:t>
            </a:r>
            <a:endParaRPr lang="en-US"/>
          </a:p>
        </p:txBody>
      </p:sp>
      <p:sp>
        <p:nvSpPr>
          <p:cNvPr id="3" name="Content Placeholder 2">
            <a:extLst>
              <a:ext uri="{FF2B5EF4-FFF2-40B4-BE49-F238E27FC236}">
                <a16:creationId xmlns="" xmlns:a16="http://schemas.microsoft.com/office/drawing/2014/main" id="{AC9C70E2-8246-BA4D-B658-A196D55FED67}"/>
              </a:ext>
            </a:extLst>
          </p:cNvPr>
          <p:cNvSpPr>
            <a:spLocks noGrp="1"/>
          </p:cNvSpPr>
          <p:nvPr>
            <p:ph sz="quarter" idx="13"/>
          </p:nvPr>
        </p:nvSpPr>
        <p:spPr/>
        <p:txBody>
          <a:bodyPr/>
          <a:lstStyle/>
          <a:p>
            <a:r>
              <a:rPr lang="en-GB"/>
              <a:t>खाजगी आणि सार्वजनिक विभागाचे सह अस्तित्व </a:t>
            </a:r>
          </a:p>
          <a:p>
            <a:r>
              <a:rPr lang="en-GB"/>
              <a:t>मुक्त अर्थव्यवस्थेला नियंत्रणाची जोड</a:t>
            </a:r>
          </a:p>
          <a:p>
            <a:r>
              <a:rPr lang="en-GB"/>
              <a:t> एकाधिकारावर अंकुश </a:t>
            </a:r>
          </a:p>
          <a:p>
            <a:r>
              <a:rPr lang="en-GB"/>
              <a:t>सामाजिक कल्याण आणि सुरक्षितता </a:t>
            </a:r>
          </a:p>
          <a:p>
            <a:r>
              <a:rPr lang="en-GB"/>
              <a:t>आर्थिक विषमतेला पायबंद </a:t>
            </a:r>
          </a:p>
          <a:p>
            <a:r>
              <a:rPr lang="en-GB"/>
              <a:t>आर्थिक नियोजन</a:t>
            </a:r>
            <a:endParaRPr lang="en-US"/>
          </a:p>
        </p:txBody>
      </p:sp>
    </p:spTree>
    <p:extLst>
      <p:ext uri="{BB962C8B-B14F-4D97-AF65-F5344CB8AC3E}">
        <p14:creationId xmlns:p14="http://schemas.microsoft.com/office/powerpoint/2010/main" val="90871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EB2AC7-5C99-474A-AA4E-C018DD237719}"/>
              </a:ext>
            </a:extLst>
          </p:cNvPr>
          <p:cNvSpPr>
            <a:spLocks noGrp="1"/>
          </p:cNvSpPr>
          <p:nvPr>
            <p:ph type="title"/>
          </p:nvPr>
        </p:nvSpPr>
        <p:spPr>
          <a:xfrm>
            <a:off x="1291327" y="684578"/>
            <a:ext cx="9601196" cy="1124663"/>
          </a:xfrm>
        </p:spPr>
        <p:txBody>
          <a:bodyPr/>
          <a:lstStyle/>
          <a:p>
            <a:r>
              <a:rPr lang="en-GB" b="1">
                <a:solidFill>
                  <a:srgbClr val="C00000"/>
                </a:solidFill>
              </a:rPr>
              <a:t>अर्थव्यवस्थेचा अर्थ</a:t>
            </a:r>
            <a:endParaRPr lang="en-US" b="1">
              <a:solidFill>
                <a:srgbClr val="C00000"/>
              </a:solidFill>
            </a:endParaRPr>
          </a:p>
        </p:txBody>
      </p:sp>
      <p:sp>
        <p:nvSpPr>
          <p:cNvPr id="3" name="Content Placeholder 2">
            <a:extLst>
              <a:ext uri="{FF2B5EF4-FFF2-40B4-BE49-F238E27FC236}">
                <a16:creationId xmlns="" xmlns:a16="http://schemas.microsoft.com/office/drawing/2014/main" id="{8D02E6A3-6D09-064B-8F52-4C05AC658DBC}"/>
              </a:ext>
            </a:extLst>
          </p:cNvPr>
          <p:cNvSpPr>
            <a:spLocks noGrp="1"/>
          </p:cNvSpPr>
          <p:nvPr>
            <p:ph sz="quarter" idx="13"/>
          </p:nvPr>
        </p:nvSpPr>
        <p:spPr>
          <a:xfrm>
            <a:off x="1291327" y="1809241"/>
            <a:ext cx="9601196" cy="4241935"/>
          </a:xfrm>
        </p:spPr>
        <p:txBody>
          <a:bodyPr>
            <a:normAutofit/>
          </a:bodyPr>
          <a:lstStyle/>
          <a:p>
            <a:r>
              <a:rPr lang="en-GB" b="1">
                <a:solidFill>
                  <a:srgbClr val="0070C0"/>
                </a:solidFill>
              </a:rPr>
              <a:t>कोणत्या वस्तूचे किती उत्पादन करायचे साधनसामग्रीचे यथायोग्य वाटप कसे करायचे हे ठरवण्यासाठी निर्माण केलेल्या व्यवस्थेस अर्थव्यवस्था असे म्हणतात. </a:t>
            </a:r>
          </a:p>
          <a:p>
            <a:r>
              <a:rPr lang="en-GB" b="1">
                <a:solidFill>
                  <a:srgbClr val="0070C0"/>
                </a:solidFill>
              </a:rPr>
              <a:t>देशाची अर्थरचना म्हणजे अर्थव्यवस्था होय देशात उपलब्ध असलेल्या उत्पादन साधनांची बेरीज म्हणजे अर्थव्यवस्था होय </a:t>
            </a:r>
          </a:p>
          <a:p>
            <a:r>
              <a:rPr lang="en-GB" b="1">
                <a:solidFill>
                  <a:srgbClr val="0070C0"/>
                </a:solidFill>
              </a:rPr>
              <a:t>अर्थव्यवस्था अशी पद्धत आहे की ज्यामध्ये लोक उत्पादन विनिमय व वितरण प्रक्रियेच्या माध्यमातून आपल्या गरजा पूर्ण करण्यासाठी निर्वाहाची साधने प्राप्त करतात</a:t>
            </a:r>
          </a:p>
          <a:p>
            <a:r>
              <a:rPr lang="en-GB" b="1">
                <a:solidFill>
                  <a:srgbClr val="0070C0"/>
                </a:solidFill>
              </a:rPr>
              <a:t>प्राथमिक द्वितीय व तृतीय उत्पादन क्षेत्रांना मिळून अर्थव्यवस्था बनते. </a:t>
            </a:r>
            <a:endParaRPr lang="en-US" b="1">
              <a:solidFill>
                <a:srgbClr val="0070C0"/>
              </a:solidFill>
            </a:endParaRPr>
          </a:p>
        </p:txBody>
      </p:sp>
    </p:spTree>
    <p:extLst>
      <p:ext uri="{BB962C8B-B14F-4D97-AF65-F5344CB8AC3E}">
        <p14:creationId xmlns:p14="http://schemas.microsoft.com/office/powerpoint/2010/main" val="30617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4D884-436E-E24F-A835-9D12F8C1E140}"/>
              </a:ext>
            </a:extLst>
          </p:cNvPr>
          <p:cNvSpPr>
            <a:spLocks noGrp="1"/>
          </p:cNvSpPr>
          <p:nvPr>
            <p:ph type="title"/>
          </p:nvPr>
        </p:nvSpPr>
        <p:spPr/>
        <p:txBody>
          <a:bodyPr/>
          <a:lstStyle/>
          <a:p>
            <a:r>
              <a:rPr lang="en-GB" b="1">
                <a:solidFill>
                  <a:srgbClr val="C00000"/>
                </a:solidFill>
                <a:latin typeface="Arial Black" panose="020B0604020202020204" pitchFamily="34" charset="0"/>
                <a:cs typeface="Arial Black" panose="020B0604020202020204" pitchFamily="34" charset="0"/>
              </a:rPr>
              <a:t>अर्थव्यवस्थेचे प्रकार</a:t>
            </a:r>
            <a:endParaRPr lang="en-US" b="1">
              <a:solidFill>
                <a:srgbClr val="C0000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 xmlns:a16="http://schemas.microsoft.com/office/drawing/2014/main" id="{925256B4-ED48-DD4B-A8AB-E3BFD35F3822}"/>
              </a:ext>
            </a:extLst>
          </p:cNvPr>
          <p:cNvSpPr>
            <a:spLocks noGrp="1"/>
          </p:cNvSpPr>
          <p:nvPr>
            <p:ph sz="quarter" idx="13"/>
          </p:nvPr>
        </p:nvSpPr>
        <p:spPr/>
        <p:txBody>
          <a:bodyPr/>
          <a:lstStyle/>
          <a:p>
            <a:r>
              <a:rPr lang="en-GB" b="1">
                <a:solidFill>
                  <a:srgbClr val="0070C0"/>
                </a:solidFill>
                <a:latin typeface="Arial Black" panose="020B0604020202020204" pitchFamily="34" charset="0"/>
                <a:cs typeface="Arial Black" panose="020B0604020202020204" pitchFamily="34" charset="0"/>
              </a:rPr>
              <a:t>आर्थिक रचनेच्या आधारावर अर्थव्यवस्थेचे तीन प्रकार पडतात </a:t>
            </a:r>
          </a:p>
          <a:p>
            <a:pPr marL="514350" indent="-514350">
              <a:buAutoNum type="arabicParenR"/>
            </a:pPr>
            <a:r>
              <a:rPr lang="en-GB" b="1">
                <a:solidFill>
                  <a:srgbClr val="0070C0"/>
                </a:solidFill>
                <a:latin typeface="Arial Black" panose="020B0604020202020204" pitchFamily="34" charset="0"/>
                <a:cs typeface="Arial Black" panose="020B0604020202020204" pitchFamily="34" charset="0"/>
              </a:rPr>
              <a:t>भांडवलशाही अर्थव्यवस्था</a:t>
            </a:r>
          </a:p>
          <a:p>
            <a:pPr marL="514350" indent="-514350">
              <a:buAutoNum type="arabicParenR"/>
            </a:pPr>
            <a:r>
              <a:rPr lang="en-GB" b="1">
                <a:solidFill>
                  <a:srgbClr val="0070C0"/>
                </a:solidFill>
                <a:latin typeface="Arial Black" panose="020B0604020202020204" pitchFamily="34" charset="0"/>
                <a:cs typeface="Arial Black" panose="020B0604020202020204" pitchFamily="34" charset="0"/>
              </a:rPr>
              <a:t>समाजवादी अर्थव्यवस्था </a:t>
            </a:r>
          </a:p>
          <a:p>
            <a:pPr marL="514350" indent="-514350">
              <a:buAutoNum type="arabicParenR"/>
            </a:pPr>
            <a:r>
              <a:rPr lang="en-GB" b="1">
                <a:solidFill>
                  <a:srgbClr val="0070C0"/>
                </a:solidFill>
                <a:latin typeface="Arial Black" panose="020B0604020202020204" pitchFamily="34" charset="0"/>
                <a:cs typeface="Arial Black" panose="020B0604020202020204" pitchFamily="34" charset="0"/>
              </a:rPr>
              <a:t>मिश्र अर्थव्यवस्था</a:t>
            </a:r>
          </a:p>
          <a:p>
            <a:pPr marL="514350" indent="-514350">
              <a:buAutoNum type="arabicParenR"/>
            </a:pPr>
            <a:endParaRPr lang="en-US" b="1">
              <a:solidFill>
                <a:srgbClr val="0070C0"/>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6461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E239B-2F6C-864A-B843-1987365837D5}"/>
              </a:ext>
            </a:extLst>
          </p:cNvPr>
          <p:cNvSpPr>
            <a:spLocks noGrp="1"/>
          </p:cNvSpPr>
          <p:nvPr>
            <p:ph type="title"/>
          </p:nvPr>
        </p:nvSpPr>
        <p:spPr>
          <a:xfrm>
            <a:off x="2645039" y="745701"/>
            <a:ext cx="7599175" cy="855721"/>
          </a:xfrm>
        </p:spPr>
        <p:txBody>
          <a:bodyPr/>
          <a:lstStyle/>
          <a:p>
            <a:r>
              <a:rPr lang="en-GB" b="1">
                <a:solidFill>
                  <a:srgbClr val="C00000"/>
                </a:solidFill>
              </a:rPr>
              <a:t>भांडवलशाही अर्थव्यवस्था</a:t>
            </a:r>
            <a:endParaRPr lang="en-US" b="1">
              <a:solidFill>
                <a:srgbClr val="C00000"/>
              </a:solidFill>
            </a:endParaRPr>
          </a:p>
        </p:txBody>
      </p:sp>
      <p:sp>
        <p:nvSpPr>
          <p:cNvPr id="3" name="Content Placeholder 2">
            <a:extLst>
              <a:ext uri="{FF2B5EF4-FFF2-40B4-BE49-F238E27FC236}">
                <a16:creationId xmlns="" xmlns:a16="http://schemas.microsoft.com/office/drawing/2014/main" id="{050A9A32-5C1F-9842-B29B-3ECB0A48D2AF}"/>
              </a:ext>
            </a:extLst>
          </p:cNvPr>
          <p:cNvSpPr>
            <a:spLocks noGrp="1"/>
          </p:cNvSpPr>
          <p:nvPr>
            <p:ph sz="quarter" idx="13"/>
          </p:nvPr>
        </p:nvSpPr>
        <p:spPr>
          <a:xfrm>
            <a:off x="1157262" y="1601422"/>
            <a:ext cx="9877476" cy="4266384"/>
          </a:xfrm>
        </p:spPr>
        <p:txBody>
          <a:bodyPr>
            <a:noAutofit/>
          </a:bodyPr>
          <a:lstStyle/>
          <a:p>
            <a:r>
              <a:rPr lang="en-GB" b="1">
                <a:solidFill>
                  <a:srgbClr val="0070C0"/>
                </a:solidFill>
                <a:latin typeface="Arial Black" panose="020B0604020202020204" pitchFamily="34" charset="0"/>
                <a:cs typeface="Arial Black" panose="020B0604020202020204" pitchFamily="34" charset="0"/>
              </a:rPr>
              <a:t>अठराव्या शतकात औद्योगिक क्रांतीतुन भांडवलशाही अर्थव्यवस्था उदयास आली.</a:t>
            </a:r>
          </a:p>
          <a:p>
            <a:r>
              <a:rPr lang="en-GB" b="1">
                <a:solidFill>
                  <a:srgbClr val="C00000"/>
                </a:solidFill>
                <a:latin typeface="Arial Black" panose="020B0604020202020204" pitchFamily="34" charset="0"/>
                <a:cs typeface="Arial Black" panose="020B0604020202020204" pitchFamily="34" charset="0"/>
              </a:rPr>
              <a:t>भांडवलशाही अर्थव्यवस्थेची व्याख्या</a:t>
            </a:r>
          </a:p>
          <a:p>
            <a:r>
              <a:rPr lang="en-GB" b="1">
                <a:solidFill>
                  <a:srgbClr val="7030A0"/>
                </a:solidFill>
                <a:latin typeface="Arial Black" panose="020B0604020202020204" pitchFamily="34" charset="0"/>
                <a:cs typeface="Arial Black" panose="020B0604020202020204" pitchFamily="34" charset="0"/>
              </a:rPr>
              <a:t>जी. डी. एच. कोल:-</a:t>
            </a:r>
            <a:r>
              <a:rPr lang="en-GB" b="1">
                <a:solidFill>
                  <a:srgbClr val="0070C0"/>
                </a:solidFill>
                <a:latin typeface="Arial Black" panose="020B0604020202020204" pitchFamily="34" charset="0"/>
                <a:cs typeface="Arial Black" panose="020B0604020202020204" pitchFamily="34" charset="0"/>
              </a:rPr>
              <a:t> भांडवलशाही अर्थव्यवस्थेत नफ्याच्या हेतूने प्रेरित होऊन उत्पादन केले जाते.  त्यामध्ये उत्पादनाची साधने व सामग्री खाजगी मालकीची असून उत्पादनाची कार्य मुख्यतः भाडोत्री श्रमा द्वारे केले जाते.  परंतु उत्पत्ती वर मात्र एका किंवा अनेक भांडवलदारांची मालकी असते. </a:t>
            </a:r>
          </a:p>
          <a:p>
            <a:r>
              <a:rPr lang="en-GB" b="1">
                <a:solidFill>
                  <a:srgbClr val="7030A0"/>
                </a:solidFill>
                <a:latin typeface="Arial Black" panose="020B0604020202020204" pitchFamily="34" charset="0"/>
                <a:cs typeface="Arial Black" panose="020B0604020202020204" pitchFamily="34" charset="0"/>
              </a:rPr>
              <a:t>प्रा. वेब्ज</a:t>
            </a:r>
            <a:r>
              <a:rPr lang="en-GB" b="1">
                <a:solidFill>
                  <a:srgbClr val="0070C0"/>
                </a:solidFill>
                <a:latin typeface="Arial Black" panose="020B0604020202020204" pitchFamily="34" charset="0"/>
                <a:cs typeface="Arial Black" panose="020B0604020202020204" pitchFamily="34" charset="0"/>
              </a:rPr>
              <a:t> :- भांडवलशाही अर्थव्यवस्थेत भूमी यंत्रे इत्यादी साधनांवर थोड्या लोकांची मालकी असून ते त्यांचे नियंत्रण करतात व त्यामागील उद्देश स्वतःसाठी महत्तम नफा मिळविणे हा असतो.</a:t>
            </a:r>
            <a:endParaRPr lang="en-US" b="1">
              <a:solidFill>
                <a:srgbClr val="0070C0"/>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9928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117279-CA88-B142-A01B-D07620C67FC9}"/>
              </a:ext>
            </a:extLst>
          </p:cNvPr>
          <p:cNvSpPr>
            <a:spLocks noGrp="1"/>
          </p:cNvSpPr>
          <p:nvPr>
            <p:ph type="title"/>
          </p:nvPr>
        </p:nvSpPr>
        <p:spPr>
          <a:xfrm>
            <a:off x="1295402" y="635679"/>
            <a:ext cx="9601196" cy="1112440"/>
          </a:xfrm>
        </p:spPr>
        <p:txBody>
          <a:bodyPr/>
          <a:lstStyle/>
          <a:p>
            <a:r>
              <a:rPr lang="en-GB" b="1">
                <a:solidFill>
                  <a:srgbClr val="C00000"/>
                </a:solidFill>
              </a:rPr>
              <a:t>भांडवलशाही अर्थव्यवस्थेची वैशिष्ट्ये</a:t>
            </a:r>
            <a:endParaRPr lang="en-US" b="1">
              <a:solidFill>
                <a:srgbClr val="C00000"/>
              </a:solidFill>
            </a:endParaRPr>
          </a:p>
        </p:txBody>
      </p:sp>
      <p:sp>
        <p:nvSpPr>
          <p:cNvPr id="3" name="Content Placeholder 2">
            <a:extLst>
              <a:ext uri="{FF2B5EF4-FFF2-40B4-BE49-F238E27FC236}">
                <a16:creationId xmlns="" xmlns:a16="http://schemas.microsoft.com/office/drawing/2014/main" id="{6BF0963C-7A03-1743-9641-28FF83C888ED}"/>
              </a:ext>
            </a:extLst>
          </p:cNvPr>
          <p:cNvSpPr>
            <a:spLocks noGrp="1"/>
          </p:cNvSpPr>
          <p:nvPr>
            <p:ph sz="quarter" idx="13"/>
          </p:nvPr>
        </p:nvSpPr>
        <p:spPr>
          <a:xfrm>
            <a:off x="1048246" y="1680275"/>
            <a:ext cx="10363826" cy="4175310"/>
          </a:xfrm>
        </p:spPr>
        <p:txBody>
          <a:bodyPr>
            <a:noAutofit/>
          </a:bodyPr>
          <a:lstStyle/>
          <a:p>
            <a:r>
              <a:rPr lang="en-GB" b="1">
                <a:solidFill>
                  <a:srgbClr val="7030A0"/>
                </a:solidFill>
              </a:rPr>
              <a:t>आर्थिक स्वातंत्र्य </a:t>
            </a:r>
          </a:p>
          <a:p>
            <a:r>
              <a:rPr lang="en-GB" b="1">
                <a:solidFill>
                  <a:srgbClr val="7030A0"/>
                </a:solidFill>
              </a:rPr>
              <a:t>खाजगी मालमत्तेचा अधिकार </a:t>
            </a:r>
          </a:p>
          <a:p>
            <a:r>
              <a:rPr lang="en-GB" b="1">
                <a:solidFill>
                  <a:srgbClr val="7030A0"/>
                </a:solidFill>
              </a:rPr>
              <a:t>नफ्याचे उद्दिष्ट </a:t>
            </a:r>
          </a:p>
          <a:p>
            <a:r>
              <a:rPr lang="en-GB" b="1">
                <a:solidFill>
                  <a:srgbClr val="7030A0"/>
                </a:solidFill>
              </a:rPr>
              <a:t>मूल्य प्रणाली किंमत निश्चिती</a:t>
            </a:r>
          </a:p>
          <a:p>
            <a:r>
              <a:rPr lang="en-GB" b="1">
                <a:solidFill>
                  <a:srgbClr val="7030A0"/>
                </a:solidFill>
              </a:rPr>
              <a:t>वेतन प्रणाली</a:t>
            </a:r>
          </a:p>
          <a:p>
            <a:r>
              <a:rPr lang="en-GB" b="1">
                <a:solidFill>
                  <a:srgbClr val="7030A0"/>
                </a:solidFill>
              </a:rPr>
              <a:t>स्पर्धेची भूमिका </a:t>
            </a:r>
          </a:p>
          <a:p>
            <a:r>
              <a:rPr lang="en-GB" b="1">
                <a:solidFill>
                  <a:srgbClr val="7030A0"/>
                </a:solidFill>
              </a:rPr>
              <a:t>वर्गसंघर्ष </a:t>
            </a:r>
          </a:p>
          <a:p>
            <a:r>
              <a:rPr lang="en-GB" b="1">
                <a:solidFill>
                  <a:srgbClr val="7030A0"/>
                </a:solidFill>
              </a:rPr>
              <a:t>आर्थिक विषमता</a:t>
            </a:r>
            <a:endParaRPr lang="en-US" b="1">
              <a:solidFill>
                <a:srgbClr val="7030A0"/>
              </a:solidFill>
            </a:endParaRPr>
          </a:p>
        </p:txBody>
      </p:sp>
    </p:spTree>
    <p:extLst>
      <p:ext uri="{BB962C8B-B14F-4D97-AF65-F5344CB8AC3E}">
        <p14:creationId xmlns:p14="http://schemas.microsoft.com/office/powerpoint/2010/main" val="29010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88753-1977-3E40-A7A1-3AA91E6D9CDE}"/>
              </a:ext>
            </a:extLst>
          </p:cNvPr>
          <p:cNvSpPr>
            <a:spLocks noGrp="1"/>
          </p:cNvSpPr>
          <p:nvPr>
            <p:ph type="title"/>
          </p:nvPr>
        </p:nvSpPr>
        <p:spPr/>
        <p:txBody>
          <a:bodyPr/>
          <a:lstStyle/>
          <a:p>
            <a:r>
              <a:rPr lang="en-GB"/>
              <a:t>समाजवादी अर्थव्यवस्था</a:t>
            </a:r>
            <a:endParaRPr lang="en-US"/>
          </a:p>
        </p:txBody>
      </p:sp>
      <p:sp>
        <p:nvSpPr>
          <p:cNvPr id="3" name="Content Placeholder 2">
            <a:extLst>
              <a:ext uri="{FF2B5EF4-FFF2-40B4-BE49-F238E27FC236}">
                <a16:creationId xmlns="" xmlns:a16="http://schemas.microsoft.com/office/drawing/2014/main" id="{AF122FA0-2AFF-DB42-8657-387C6008003A}"/>
              </a:ext>
            </a:extLst>
          </p:cNvPr>
          <p:cNvSpPr>
            <a:spLocks noGrp="1"/>
          </p:cNvSpPr>
          <p:nvPr>
            <p:ph sz="quarter" idx="13"/>
          </p:nvPr>
        </p:nvSpPr>
        <p:spPr>
          <a:xfrm>
            <a:off x="838200" y="2016328"/>
            <a:ext cx="10515600" cy="4450485"/>
          </a:xfrm>
        </p:spPr>
        <p:txBody>
          <a:bodyPr>
            <a:normAutofit/>
          </a:bodyPr>
          <a:lstStyle/>
          <a:p>
            <a:r>
              <a:rPr lang="en-GB"/>
              <a:t>अठराव्या शतकात औद्योगिक क्रांती तुं उदयास आलेल्या भांडवलशाही अर्थव्यवस्थेचे मुळे हळूहळू संपत्तीचे केंद्रीकरण भांडवल दान कडे होऊ लागले मक्तेदारी निर्माण होऊ लागली आर्थिक विषमता वाढू लागली मजुरांचे व ग्राहकांचे शोषण होऊ लागले त्यामुळे या भांडवलशाही अर्थव्यवस्थेत विरुद्ध समाजात प्रतिक्रिया निर्माण होऊ लागल्यात या सर्व प्रतिक्रिया पैकी सर्वात प्रखर आणि पुढे एक स्वतंत्र पर्याय झालेली प्रतिक्रिया म्हणजे समाजवाद होय</a:t>
            </a:r>
          </a:p>
          <a:p>
            <a:r>
              <a:rPr lang="en-GB"/>
              <a:t>, समाजवादी अर्थव्यवस्थेच्या व्याख्या</a:t>
            </a:r>
          </a:p>
          <a:p>
            <a:r>
              <a:rPr lang="en-GB"/>
              <a:t>डिकिन्सन:- समाजवाद हे समाजाचे असे आर्थिक संघटना आहे की ज्यामध्ये उत्पादनाची भौतिक साधने संपूर्ण समाजाच्या मालकीची असतात आणि अशा समाजकृत नियोजित उत्पादनाचे लाभ समान आधारावर सर्व नागरिकांना मिळतात</a:t>
            </a:r>
          </a:p>
          <a:p>
            <a:endParaRPr lang="en-GB"/>
          </a:p>
          <a:p>
            <a:endParaRPr lang="en-GB"/>
          </a:p>
          <a:p>
            <a:endParaRPr lang="en-US"/>
          </a:p>
        </p:txBody>
      </p:sp>
    </p:spTree>
    <p:extLst>
      <p:ext uri="{BB962C8B-B14F-4D97-AF65-F5344CB8AC3E}">
        <p14:creationId xmlns:p14="http://schemas.microsoft.com/office/powerpoint/2010/main" val="356718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E935B5-FB58-B149-8419-E6507E288CD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F4D493A-BDFB-B14F-BCCB-0186FE2DFEBE}"/>
              </a:ext>
            </a:extLst>
          </p:cNvPr>
          <p:cNvSpPr>
            <a:spLocks noGrp="1"/>
          </p:cNvSpPr>
          <p:nvPr>
            <p:ph sz="quarter" idx="13"/>
          </p:nvPr>
        </p:nvSpPr>
        <p:spPr>
          <a:xfrm>
            <a:off x="623454" y="1910731"/>
            <a:ext cx="10515600" cy="4351338"/>
          </a:xfrm>
        </p:spPr>
        <p:txBody>
          <a:bodyPr/>
          <a:lstStyle/>
          <a:p>
            <a:r>
              <a:rPr lang="en-GB"/>
              <a:t>मॉरिसन:- मोठे उद्योग आणि भूमी यावर सामुदायिक मालकी असणे आणि खाजगी नफ्याच्या सामान्य लोकांच्या फायद्यासाठी या साधनांचा उपयोग एका विशिष्ट एका राष्ट्रीय योजनेनुसार होणे ही समाजवादी समाजवादाची आवश्यक लक्षणे आहेत. </a:t>
            </a:r>
          </a:p>
          <a:p>
            <a:r>
              <a:rPr lang="en-GB"/>
              <a:t>लाऊक्स आणि हिटलर :- मोठ्या प्रमाणावरील उत्पादनात लागणाऱ्या सर्व  नैसर्गिक आणि मानवनिर्मित उत्पादक साधनांची मालकी तसेच व्यवस्थापन व्यक्ती ऐवजी संपूर्ण समाजाकडे असणे हे समाजवादी चळवळीचे उद्दिष्ट होय त्यामुळे वाढणारे राष्ट्रीय उत्पन्न अधिक सामान समानपणे वितरित व्हावे पण या प्रक्रियेत व्यक्तीच्या आर्थिक प्रेरणा तसेच उपभोग व व्यवसाय निवडीचे स्वातंत्र्य नष्ट होऊ नये</a:t>
            </a:r>
          </a:p>
          <a:p>
            <a:endParaRPr lang="en-US"/>
          </a:p>
        </p:txBody>
      </p:sp>
    </p:spTree>
    <p:extLst>
      <p:ext uri="{BB962C8B-B14F-4D97-AF65-F5344CB8AC3E}">
        <p14:creationId xmlns:p14="http://schemas.microsoft.com/office/powerpoint/2010/main" val="310565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555D77-A37E-C14C-9C8C-8EEE740969E1}"/>
              </a:ext>
            </a:extLst>
          </p:cNvPr>
          <p:cNvSpPr>
            <a:spLocks noGrp="1"/>
          </p:cNvSpPr>
          <p:nvPr>
            <p:ph type="title"/>
          </p:nvPr>
        </p:nvSpPr>
        <p:spPr/>
        <p:txBody>
          <a:bodyPr/>
          <a:lstStyle/>
          <a:p>
            <a:r>
              <a:rPr lang="en-GB"/>
              <a:t>समाजवादी अर्थव्यवस्थेची वैशिष्ट्ये</a:t>
            </a:r>
            <a:endParaRPr lang="en-US"/>
          </a:p>
        </p:txBody>
      </p:sp>
      <p:sp>
        <p:nvSpPr>
          <p:cNvPr id="3" name="Content Placeholder 2">
            <a:extLst>
              <a:ext uri="{FF2B5EF4-FFF2-40B4-BE49-F238E27FC236}">
                <a16:creationId xmlns="" xmlns:a16="http://schemas.microsoft.com/office/drawing/2014/main" id="{3742510C-CE50-F647-9E53-D0DDFFF04D57}"/>
              </a:ext>
            </a:extLst>
          </p:cNvPr>
          <p:cNvSpPr>
            <a:spLocks noGrp="1"/>
          </p:cNvSpPr>
          <p:nvPr>
            <p:ph sz="quarter" idx="13"/>
          </p:nvPr>
        </p:nvSpPr>
        <p:spPr/>
        <p:txBody>
          <a:bodyPr>
            <a:normAutofit lnSpcReduction="10000"/>
          </a:bodyPr>
          <a:lstStyle/>
          <a:p>
            <a:r>
              <a:rPr lang="en-GB"/>
              <a:t>उत्पादन साधनांवर सामाजिक मालकी </a:t>
            </a:r>
          </a:p>
          <a:p>
            <a:r>
              <a:rPr lang="en-GB"/>
              <a:t>नियोजित अर्थव्यवस्था </a:t>
            </a:r>
          </a:p>
          <a:p>
            <a:r>
              <a:rPr lang="en-GB"/>
              <a:t>वर्ग विहीन समाज रचना </a:t>
            </a:r>
          </a:p>
          <a:p>
            <a:r>
              <a:rPr lang="en-GB"/>
              <a:t>शोषणाचा अभाव </a:t>
            </a:r>
          </a:p>
          <a:p>
            <a:r>
              <a:rPr lang="en-GB"/>
              <a:t>आर्थिक समानता </a:t>
            </a:r>
          </a:p>
          <a:p>
            <a:r>
              <a:rPr lang="en-GB"/>
              <a:t> संधीची समानता </a:t>
            </a:r>
          </a:p>
          <a:p>
            <a:r>
              <a:rPr lang="en-GB"/>
              <a:t>सामाजिक सुरक्षितता</a:t>
            </a:r>
            <a:endParaRPr lang="en-US"/>
          </a:p>
        </p:txBody>
      </p:sp>
    </p:spTree>
    <p:extLst>
      <p:ext uri="{BB962C8B-B14F-4D97-AF65-F5344CB8AC3E}">
        <p14:creationId xmlns:p14="http://schemas.microsoft.com/office/powerpoint/2010/main" val="62740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B4720-449F-AD4B-A332-C5188669A7F4}"/>
              </a:ext>
            </a:extLst>
          </p:cNvPr>
          <p:cNvSpPr>
            <a:spLocks noGrp="1"/>
          </p:cNvSpPr>
          <p:nvPr>
            <p:ph type="title"/>
          </p:nvPr>
        </p:nvSpPr>
        <p:spPr/>
        <p:txBody>
          <a:bodyPr/>
          <a:lstStyle/>
          <a:p>
            <a:r>
              <a:rPr lang="en-GB"/>
              <a:t>मिश्र अर्थव्यवस्था</a:t>
            </a:r>
            <a:endParaRPr lang="en-US"/>
          </a:p>
        </p:txBody>
      </p:sp>
      <p:sp>
        <p:nvSpPr>
          <p:cNvPr id="3" name="Content Placeholder 2">
            <a:extLst>
              <a:ext uri="{FF2B5EF4-FFF2-40B4-BE49-F238E27FC236}">
                <a16:creationId xmlns="" xmlns:a16="http://schemas.microsoft.com/office/drawing/2014/main" id="{0C225EC2-373C-4449-971A-27537A4CF19C}"/>
              </a:ext>
            </a:extLst>
          </p:cNvPr>
          <p:cNvSpPr>
            <a:spLocks noGrp="1"/>
          </p:cNvSpPr>
          <p:nvPr>
            <p:ph sz="quarter" idx="13"/>
          </p:nvPr>
        </p:nvSpPr>
        <p:spPr/>
        <p:txBody>
          <a:bodyPr/>
          <a:lstStyle/>
          <a:p>
            <a:r>
              <a:rPr lang="en-GB"/>
              <a:t>ज्या , अर्थव्यवस्थेत भांडवलशाही व समाजवादी अर्थव्यवस्थेच्या वैशिष्ट्यांचे एकत्रीकरण आढळून येते त्या अर्थव्यवस्थेस मिश्र अर्थव्यवस्था म्हणतात. </a:t>
            </a:r>
          </a:p>
          <a:p>
            <a:r>
              <a:rPr lang="en-GB"/>
              <a:t>मिश्र अर्थव्यवस्थेत भांडवलशाही व समाजवादी अर्थव्यवस्थेतील दोष टाळून फक्त गुण लक्षात घेतले जातात. </a:t>
            </a:r>
          </a:p>
          <a:p>
            <a:r>
              <a:rPr lang="en-GB"/>
              <a:t>ज्या अर्थव्यवस्थेत खाजगी क्षेत्र व सार्वजनिक क्षेत्र यांचेसह अस्तित्व दिसून येते त्याला मिश्र अर्थव्यवस्था म्हणतात. </a:t>
            </a:r>
            <a:endParaRPr lang="en-US"/>
          </a:p>
        </p:txBody>
      </p:sp>
    </p:spTree>
    <p:extLst>
      <p:ext uri="{BB962C8B-B14F-4D97-AF65-F5344CB8AC3E}">
        <p14:creationId xmlns:p14="http://schemas.microsoft.com/office/powerpoint/2010/main" val="1194913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TotalTime>
  <Words>487</Words>
  <Application>Microsoft Office PowerPoint</Application>
  <PresentationFormat>Custom</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शिवजागृती महाविदयालय, नळेगाव </vt:lpstr>
      <vt:lpstr>अर्थव्यवस्थेचा अर्थ</vt:lpstr>
      <vt:lpstr>अर्थव्यवस्थेचे प्रकार</vt:lpstr>
      <vt:lpstr>भांडवलशाही अर्थव्यवस्था</vt:lpstr>
      <vt:lpstr>भांडवलशाही अर्थव्यवस्थेची वैशिष्ट्ये</vt:lpstr>
      <vt:lpstr>समाजवादी अर्थव्यवस्था</vt:lpstr>
      <vt:lpstr>PowerPoint Presentation</vt:lpstr>
      <vt:lpstr>समाजवादी अर्थव्यवस्थेची वैशिष्ट्ये</vt:lpstr>
      <vt:lpstr>मिश्र अर्थव्यवस्था</vt:lpstr>
      <vt:lpstr>मिश्र अर्थव्यवस्थेची वैशिष्ट्ये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अर्थव्यवस्था -अर्थ आणि प्रकार</dc:title>
  <dc:creator>DELL</dc:creator>
  <cp:lastModifiedBy>Microsoft</cp:lastModifiedBy>
  <cp:revision>13</cp:revision>
  <dcterms:modified xsi:type="dcterms:W3CDTF">2020-08-05T05:24:01Z</dcterms:modified>
</cp:coreProperties>
</file>