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eps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0" r:id="rId2"/>
    <p:sldId id="270" r:id="rId3"/>
    <p:sldId id="275" r:id="rId4"/>
    <p:sldId id="281" r:id="rId5"/>
    <p:sldId id="276" r:id="rId6"/>
    <p:sldId id="280" r:id="rId7"/>
    <p:sldId id="277" r:id="rId8"/>
    <p:sldId id="279" r:id="rId9"/>
    <p:sldId id="282" r:id="rId10"/>
    <p:sldId id="283" r:id="rId11"/>
    <p:sldId id="284" r:id="rId12"/>
    <p:sldId id="285" r:id="rId13"/>
    <p:sldId id="287" r:id="rId14"/>
    <p:sldId id="286" r:id="rId15"/>
    <p:sldId id="288" r:id="rId16"/>
    <p:sldId id="29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85" autoAdjust="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A2FD0CA-75C6-42E9-94A9-35EF79AC0726}" type="datetimeFigureOut">
              <a:rPr lang="en-IN" smtClean="0"/>
              <a:t>15/10/2020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A1B47F7-5560-4625-AE95-BEE234134E22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2FD0CA-75C6-42E9-94A9-35EF79AC0726}" type="datetimeFigureOut">
              <a:rPr lang="en-IN" smtClean="0"/>
              <a:t>15/10/2020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1B47F7-5560-4625-AE95-BEE234134E22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2FD0CA-75C6-42E9-94A9-35EF79AC0726}" type="datetimeFigureOut">
              <a:rPr lang="en-IN" smtClean="0"/>
              <a:t>15/10/2020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1B47F7-5560-4625-AE95-BEE234134E22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2FD0CA-75C6-42E9-94A9-35EF79AC0726}" type="datetimeFigureOut">
              <a:rPr lang="en-IN" smtClean="0"/>
              <a:t>15/10/2020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1B47F7-5560-4625-AE95-BEE234134E22}" type="slidenum">
              <a:rPr lang="en-IN" smtClean="0"/>
              <a:t>‹#›</a:t>
            </a:fld>
            <a:endParaRPr lang="en-IN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2FD0CA-75C6-42E9-94A9-35EF79AC0726}" type="datetimeFigureOut">
              <a:rPr lang="en-IN" smtClean="0"/>
              <a:t>15/10/2020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1B47F7-5560-4625-AE95-BEE234134E22}" type="slidenum">
              <a:rPr lang="en-IN" smtClean="0"/>
              <a:t>‹#›</a:t>
            </a:fld>
            <a:endParaRPr lang="en-IN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2FD0CA-75C6-42E9-94A9-35EF79AC0726}" type="datetimeFigureOut">
              <a:rPr lang="en-IN" smtClean="0"/>
              <a:t>15/10/2020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1B47F7-5560-4625-AE95-BEE234134E22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2FD0CA-75C6-42E9-94A9-35EF79AC0726}" type="datetimeFigureOut">
              <a:rPr lang="en-IN" smtClean="0"/>
              <a:t>15/10/2020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1B47F7-5560-4625-AE95-BEE234134E22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2FD0CA-75C6-42E9-94A9-35EF79AC0726}" type="datetimeFigureOut">
              <a:rPr lang="en-IN" smtClean="0"/>
              <a:t>15/10/2020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1B47F7-5560-4625-AE95-BEE234134E22}" type="slidenum">
              <a:rPr lang="en-IN" smtClean="0"/>
              <a:t>‹#›</a:t>
            </a:fld>
            <a:endParaRPr lang="en-I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2FD0CA-75C6-42E9-94A9-35EF79AC0726}" type="datetimeFigureOut">
              <a:rPr lang="en-IN" smtClean="0"/>
              <a:t>15/10/2020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1B47F7-5560-4625-AE95-BEE234134E22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A2FD0CA-75C6-42E9-94A9-35EF79AC0726}" type="datetimeFigureOut">
              <a:rPr lang="en-IN" smtClean="0"/>
              <a:t>15/10/2020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1B47F7-5560-4625-AE95-BEE234134E22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A2FD0CA-75C6-42E9-94A9-35EF79AC0726}" type="datetimeFigureOut">
              <a:rPr lang="en-IN" smtClean="0"/>
              <a:t>15/10/2020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A1B47F7-5560-4625-AE95-BEE234134E22}" type="slidenum">
              <a:rPr lang="en-IN" smtClean="0"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A2FD0CA-75C6-42E9-94A9-35EF79AC0726}" type="datetimeFigureOut">
              <a:rPr lang="en-IN" smtClean="0"/>
              <a:t>15/10/2020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A1B47F7-5560-4625-AE95-BEE234134E22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ps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en-IN" b="1" dirty="0" smtClean="0">
              <a:solidFill>
                <a:srgbClr val="C00000"/>
              </a:solidFill>
              <a:latin typeface="Eras Light ITC" panose="020B0402030504020804" pitchFamily="34" charset="0"/>
              <a:cs typeface="DVOT-Surekh" panose="00000400000000000000" pitchFamily="2" charset="0"/>
            </a:endParaRPr>
          </a:p>
          <a:p>
            <a:pPr marL="0" indent="0" algn="ctr">
              <a:buNone/>
            </a:pPr>
            <a:r>
              <a:rPr lang="mr-IN" b="1" dirty="0" smtClean="0">
                <a:solidFill>
                  <a:srgbClr val="C00000"/>
                </a:solidFill>
                <a:latin typeface="Eras Light ITC" panose="020B0402030504020804" pitchFamily="34" charset="0"/>
                <a:cs typeface="DVOT-Surekh" panose="00000400000000000000" pitchFamily="2" charset="0"/>
              </a:rPr>
              <a:t>अर्थशास्त्र विभाग </a:t>
            </a:r>
          </a:p>
          <a:p>
            <a:pPr marL="0" indent="0" algn="ctr">
              <a:buNone/>
            </a:pPr>
            <a:r>
              <a:rPr lang="mr-IN" b="1" dirty="0" smtClean="0">
                <a:solidFill>
                  <a:srgbClr val="002060"/>
                </a:solidFill>
                <a:latin typeface="Eras Light ITC" panose="020B0402030504020804" pitchFamily="34" charset="0"/>
                <a:cs typeface="DVOT-Surekh" panose="00000400000000000000" pitchFamily="2" charset="0"/>
              </a:rPr>
              <a:t>वर्ग – बी.ए.तृतीय  वर्ष</a:t>
            </a:r>
          </a:p>
          <a:p>
            <a:pPr marL="0" indent="0" algn="ctr">
              <a:buNone/>
            </a:pPr>
            <a:r>
              <a:rPr lang="mr-IN" b="1" dirty="0" smtClean="0">
                <a:solidFill>
                  <a:srgbClr val="002060"/>
                </a:solidFill>
                <a:latin typeface="Eras Light ITC" panose="020B0402030504020804" pitchFamily="34" charset="0"/>
                <a:cs typeface="DVOT-Surekh" panose="00000400000000000000" pitchFamily="2" charset="0"/>
              </a:rPr>
              <a:t>पेपर क्र.X </a:t>
            </a:r>
          </a:p>
          <a:p>
            <a:pPr marL="0" indent="0" algn="ctr">
              <a:buNone/>
            </a:pPr>
            <a:r>
              <a:rPr lang="mr-IN" b="1" dirty="0" smtClean="0">
                <a:solidFill>
                  <a:srgbClr val="002060"/>
                </a:solidFill>
                <a:latin typeface="Eras Light ITC" panose="020B0402030504020804" pitchFamily="34" charset="0"/>
                <a:cs typeface="DVOT-Surekh" panose="00000400000000000000" pitchFamily="2" charset="0"/>
              </a:rPr>
              <a:t>भारतीय अर्थव्यवस्था </a:t>
            </a:r>
          </a:p>
          <a:p>
            <a:pPr marL="0" indent="0" algn="ctr">
              <a:buNone/>
            </a:pPr>
            <a:r>
              <a:rPr lang="mr-IN" b="1" dirty="0" smtClean="0">
                <a:solidFill>
                  <a:srgbClr val="002060"/>
                </a:solidFill>
                <a:latin typeface="Eras Light ITC" panose="020B0402030504020804" pitchFamily="34" charset="0"/>
                <a:cs typeface="DVOT-Surekh" panose="00000400000000000000" pitchFamily="2" charset="0"/>
              </a:rPr>
              <a:t>संकल्पना – भारतीय अर्थव्यस्थेचे स्वरूप  </a:t>
            </a:r>
            <a:r>
              <a:rPr lang="mr-IN" sz="2400" b="1" dirty="0" smtClean="0">
                <a:solidFill>
                  <a:srgbClr val="002060"/>
                </a:solidFill>
                <a:latin typeface="Eras Light ITC" panose="020B04020305040208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en-IN" sz="2400" b="1" dirty="0" smtClean="0">
              <a:solidFill>
                <a:srgbClr val="002060"/>
              </a:solidFill>
              <a:latin typeface="Eras Light ITC" panose="020B04020305040208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buNone/>
            </a:pPr>
            <a:r>
              <a:rPr lang="mr-IN" sz="2800" b="1" dirty="0" smtClean="0">
                <a:solidFill>
                  <a:schemeClr val="bg2"/>
                </a:solidFill>
                <a:latin typeface="Eras Light ITC" panose="020B04020305040208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mr-IN" sz="2800" b="1" dirty="0" smtClean="0">
              <a:solidFill>
                <a:srgbClr val="0070C0"/>
              </a:solidFill>
              <a:latin typeface="Eras Light ITC" panose="020B0402030504020804" pitchFamily="34" charset="0"/>
              <a:cs typeface="DVOT-Surekh" panose="00000400000000000000" pitchFamily="2" charset="0"/>
            </a:endParaRPr>
          </a:p>
          <a:p>
            <a:pPr marL="0" indent="0" algn="ctr">
              <a:buNone/>
            </a:pPr>
            <a:r>
              <a:rPr lang="mr-IN" b="1" dirty="0" smtClean="0">
                <a:solidFill>
                  <a:schemeClr val="bg1"/>
                </a:solidFill>
                <a:latin typeface="Eras Light ITC" panose="020B0402030504020804" pitchFamily="34" charset="0"/>
                <a:cs typeface="DVOT-Surekh" panose="00000400000000000000" pitchFamily="2" charset="0"/>
              </a:rPr>
              <a:t> </a:t>
            </a:r>
            <a:r>
              <a:rPr lang="mr-IN" dirty="0" smtClean="0">
                <a:solidFill>
                  <a:srgbClr val="FF0000"/>
                </a:solidFill>
                <a:latin typeface="Eras Light ITC" panose="020B0402030504020804" pitchFamily="34" charset="0"/>
                <a:cs typeface="DVOT-Surekh" panose="00000400000000000000" pitchFamily="2" charset="0"/>
              </a:rPr>
              <a:t>प्रा.अमोल अरुण पगार (</a:t>
            </a:r>
            <a:r>
              <a:rPr lang="mr-IN" sz="2400" dirty="0" smtClean="0">
                <a:solidFill>
                  <a:srgbClr val="FF0000"/>
                </a:solidFill>
                <a:latin typeface="Eras Light ITC" panose="020B0402030504020804" pitchFamily="34" charset="0"/>
                <a:cs typeface="DVOT-Surekh" panose="00000400000000000000" pitchFamily="2" charset="0"/>
              </a:rPr>
              <a:t>अर्थशास्त्र विभाग प्रमुख )</a:t>
            </a:r>
          </a:p>
          <a:p>
            <a:pPr marL="0" indent="0" algn="ctr">
              <a:buNone/>
            </a:pPr>
            <a:r>
              <a:rPr lang="mr-IN" b="1" dirty="0" smtClean="0">
                <a:solidFill>
                  <a:srgbClr val="0070C0"/>
                </a:solidFill>
                <a:latin typeface="Eras Light ITC" panose="020B0402030504020804" pitchFamily="34" charset="0"/>
                <a:cs typeface="DVOT-Surekh" panose="00000400000000000000" pitchFamily="2" charset="0"/>
              </a:rPr>
              <a:t> </a:t>
            </a:r>
            <a:br>
              <a:rPr lang="mr-IN" b="1" dirty="0" smtClean="0">
                <a:solidFill>
                  <a:srgbClr val="0070C0"/>
                </a:solidFill>
                <a:latin typeface="Eras Light ITC" panose="020B0402030504020804" pitchFamily="34" charset="0"/>
                <a:cs typeface="DVOT-Surekh" panose="00000400000000000000" pitchFamily="2" charset="0"/>
              </a:rPr>
            </a:br>
            <a:r>
              <a:rPr lang="mr-IN" b="1" dirty="0" smtClean="0">
                <a:solidFill>
                  <a:srgbClr val="0070C0"/>
                </a:solidFill>
                <a:latin typeface="Eras Light ITC" panose="020B0402030504020804" pitchFamily="34" charset="0"/>
                <a:cs typeface="DVOT-Surekh" panose="00000400000000000000" pitchFamily="2" charset="0"/>
              </a:rPr>
              <a:t>                               </a:t>
            </a:r>
            <a:endParaRPr lang="en-IN" dirty="0">
              <a:latin typeface="Eras Light ITC" panose="020B04020305040208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b="1" dirty="0" smtClean="0">
                <a:solidFill>
                  <a:srgbClr val="FF0000"/>
                </a:solidFill>
                <a:latin typeface="DVOT-Surekh" panose="00000400000000000000" pitchFamily="2" charset="0"/>
                <a:cs typeface="DVOT-Surekh" panose="00000400000000000000" pitchFamily="2" charset="0"/>
              </a:rPr>
              <a:t>शिवजागृती महाविदयालय,नळेगाव</a:t>
            </a:r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4503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mr-IN" sz="3200" b="1" dirty="0" smtClean="0">
              <a:solidFill>
                <a:srgbClr val="0070C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624078" indent="-514350">
              <a:buFont typeface="+mj-lt"/>
              <a:buAutoNum type="arabicPeriod"/>
            </a:pPr>
            <a:endParaRPr lang="en-IN" sz="3200" b="1" dirty="0">
              <a:solidFill>
                <a:srgbClr val="0070C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r-IN" dirty="0" smtClean="0"/>
              <a:t>दारिद्रय 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9558"/>
            <a:ext cx="9144000" cy="504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930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mr-IN" sz="3200" b="1" dirty="0" smtClean="0">
              <a:solidFill>
                <a:srgbClr val="0070C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624078" indent="-514350">
              <a:buFont typeface="+mj-lt"/>
              <a:buAutoNum type="arabicPeriod"/>
            </a:pPr>
            <a:endParaRPr lang="en-IN" sz="3200" b="1" dirty="0">
              <a:solidFill>
                <a:srgbClr val="0070C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r-IN" dirty="0" smtClean="0"/>
              <a:t>बेकारी 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132856"/>
            <a:ext cx="7272807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36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mr-IN" sz="3200" b="1" dirty="0" smtClean="0">
              <a:solidFill>
                <a:srgbClr val="0070C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624078" indent="-514350">
              <a:buFont typeface="+mj-lt"/>
              <a:buAutoNum type="arabicPeriod"/>
            </a:pPr>
            <a:endParaRPr lang="en-IN" sz="3200" b="1" dirty="0">
              <a:solidFill>
                <a:srgbClr val="0070C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r-IN" dirty="0" smtClean="0"/>
              <a:t>बेकारी 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136904" cy="525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298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mr-IN" sz="3200" b="1" dirty="0" smtClean="0">
              <a:solidFill>
                <a:srgbClr val="0070C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624078" indent="-514350">
              <a:buFont typeface="+mj-lt"/>
              <a:buAutoNum type="arabicPeriod"/>
            </a:pPr>
            <a:endParaRPr lang="en-IN" sz="3200" b="1" dirty="0">
              <a:solidFill>
                <a:srgbClr val="0070C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r-IN" dirty="0" smtClean="0"/>
              <a:t>शेतमालाच्या किमती 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72008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72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mr-IN" sz="3200" b="1" dirty="0" smtClean="0">
              <a:solidFill>
                <a:srgbClr val="0070C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624078" indent="-514350">
              <a:buFont typeface="+mj-lt"/>
              <a:buAutoNum type="arabicPeriod"/>
            </a:pPr>
            <a:endParaRPr lang="en-IN" sz="3200" b="1" dirty="0">
              <a:solidFill>
                <a:srgbClr val="0070C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r-IN" dirty="0" smtClean="0"/>
              <a:t>शेतकरी आत्महत्या 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00200"/>
            <a:ext cx="7776864" cy="48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47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7056784" cy="446449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</a:t>
            </a:r>
            <a:r>
              <a:rPr lang="mr-IN" dirty="0"/>
              <a:t>शेतकरी आत्महत्या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71524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r>
              <a:rPr lang="en-US" smtClean="0"/>
              <a:t>	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67103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r-IN" dirty="0" smtClean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भारतीय अर्थव्यवस्थेची पार्श्वभूमी </a:t>
            </a:r>
          </a:p>
          <a:p>
            <a:r>
              <a:rPr lang="mr-IN" dirty="0" smtClean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भारतीय अर्थव्यवस्थेचे स्वरूप-</a:t>
            </a:r>
          </a:p>
          <a:p>
            <a:endParaRPr lang="mr-IN" dirty="0" smtClean="0">
              <a:solidFill>
                <a:srgbClr val="0070C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आज आपण काय शिकणार? </a:t>
            </a:r>
            <a:endParaRPr lang="en-IN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8156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772817"/>
            <a:ext cx="8128413" cy="4104456"/>
          </a:xfrm>
        </p:spPr>
        <p:txBody>
          <a:bodyPr/>
          <a:lstStyle/>
          <a:p>
            <a:pPr marL="0" indent="0">
              <a:buNone/>
            </a:pPr>
            <a:r>
              <a:rPr lang="mr-IN" dirty="0" smtClean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1.मिश्र अर्थव्यवस्था </a:t>
            </a:r>
          </a:p>
          <a:p>
            <a:pPr marL="0" indent="0">
              <a:buNone/>
            </a:pPr>
            <a:r>
              <a:rPr lang="mr-IN" dirty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mr-IN" dirty="0" smtClean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.शेतीप्रधान अर्थव्यवस्था </a:t>
            </a:r>
          </a:p>
          <a:p>
            <a:pPr marL="0" indent="0">
              <a:buNone/>
            </a:pPr>
            <a:r>
              <a:rPr lang="mr-IN" dirty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mr-IN" dirty="0" smtClean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.प्राथमिक क्षेत्राचे अस्तित्व-     </a:t>
            </a:r>
          </a:p>
          <a:p>
            <a:pPr marL="0" indent="0">
              <a:buNone/>
            </a:pPr>
            <a:r>
              <a:rPr lang="mr-IN" dirty="0" smtClean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4.वाढती लोकसंख्या – </a:t>
            </a:r>
          </a:p>
          <a:p>
            <a:pPr marL="0" indent="0">
              <a:buNone/>
            </a:pPr>
            <a:r>
              <a:rPr lang="mr-IN" dirty="0" smtClean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5.आर्थिक विषमता –</a:t>
            </a:r>
          </a:p>
          <a:p>
            <a:pPr marL="0" indent="0">
              <a:buNone/>
            </a:pPr>
            <a:r>
              <a:rPr lang="mr-IN" dirty="0" smtClean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6.कमी दरडोई उत्पन्न –</a:t>
            </a:r>
          </a:p>
          <a:p>
            <a:pPr marL="0" indent="0">
              <a:buNone/>
            </a:pPr>
            <a:r>
              <a:rPr lang="mr-IN" dirty="0" smtClean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7.दारिद्रय  व बेकारी </a:t>
            </a:r>
          </a:p>
          <a:p>
            <a:pPr marL="0" indent="0">
              <a:buNone/>
            </a:pPr>
            <a:endParaRPr lang="en-IN" dirty="0">
              <a:solidFill>
                <a:srgbClr val="0070C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dirty="0">
                <a:solidFill>
                  <a:srgbClr val="002060"/>
                </a:solidFill>
                <a:latin typeface="Eras Light ITC" panose="020B0402030504020804" pitchFamily="34" charset="0"/>
                <a:cs typeface="DVOT-Surekh" panose="00000400000000000000" pitchFamily="2" charset="0"/>
              </a:rPr>
              <a:t>भारतीय अर्थव्यस्थेचे स्वरूप</a:t>
            </a:r>
            <a:endParaRPr lang="en-IN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6342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772817"/>
            <a:ext cx="8128413" cy="4104456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mr-IN" dirty="0" smtClean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वाढती लोकसंख्या </a:t>
            </a:r>
          </a:p>
          <a:p>
            <a:pPr marL="514350" indent="-514350">
              <a:buAutoNum type="arabicPeriod"/>
            </a:pPr>
            <a:r>
              <a:rPr lang="mr-IN" dirty="0" smtClean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दारिद्रय </a:t>
            </a:r>
          </a:p>
          <a:p>
            <a:pPr marL="514350" indent="-514350">
              <a:buAutoNum type="arabicPeriod"/>
            </a:pPr>
            <a:r>
              <a:rPr lang="mr-IN" dirty="0" smtClean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बेकारी </a:t>
            </a:r>
          </a:p>
          <a:p>
            <a:pPr marL="514350" indent="-514350">
              <a:buAutoNum type="arabicPeriod"/>
            </a:pPr>
            <a:r>
              <a:rPr lang="mr-IN" dirty="0" smtClean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शेतमालाच्या किमतीतील चढ उतार </a:t>
            </a:r>
          </a:p>
          <a:p>
            <a:pPr marL="514350" indent="-514350">
              <a:buAutoNum type="arabicPeriod"/>
            </a:pPr>
            <a:r>
              <a:rPr lang="mr-IN" dirty="0" smtClean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शेतकऱ्यांच्या आत्महत्या </a:t>
            </a:r>
          </a:p>
          <a:p>
            <a:pPr marL="514350" indent="-514350">
              <a:buAutoNum type="arabicPeriod"/>
            </a:pPr>
            <a:endParaRPr lang="en-IN" dirty="0">
              <a:solidFill>
                <a:srgbClr val="0070C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dirty="0">
                <a:solidFill>
                  <a:srgbClr val="002060"/>
                </a:solidFill>
                <a:latin typeface="Eras Light ITC" panose="020B0402030504020804" pitchFamily="34" charset="0"/>
                <a:cs typeface="DVOT-Surekh" panose="00000400000000000000" pitchFamily="2" charset="0"/>
              </a:rPr>
              <a:t>भारतीय अर्थव्यस्थेपुढील आव्हाने </a:t>
            </a:r>
            <a:endParaRPr lang="en-IN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2625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5" y="1700808"/>
            <a:ext cx="7812856" cy="4425355"/>
          </a:xfrm>
        </p:spPr>
        <p:txBody>
          <a:bodyPr/>
          <a:lstStyle/>
          <a:p>
            <a:pPr marL="109728" indent="0">
              <a:buNone/>
            </a:pPr>
            <a:r>
              <a:rPr lang="mr-IN" dirty="0" smtClean="0">
                <a:solidFill>
                  <a:srgbClr val="FF0000"/>
                </a:solidFill>
                <a:latin typeface="Algerian" panose="04020705040A02060702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1.वाढती लोकसंख्या –</a:t>
            </a:r>
            <a:endParaRPr lang="en-US" dirty="0" smtClean="0">
              <a:solidFill>
                <a:srgbClr val="FF0000"/>
              </a:solidFill>
              <a:latin typeface="Algerian" panose="04020705040A02060702" pitchFamily="8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>
              <a:buNone/>
            </a:pPr>
            <a:endParaRPr lang="mr-IN" dirty="0" smtClean="0">
              <a:solidFill>
                <a:srgbClr val="FF0000"/>
              </a:solidFill>
              <a:latin typeface="Algerian" panose="04020705040A02060702" pitchFamily="8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mr-IN" sz="20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>
              <a:buNone/>
            </a:pPr>
            <a:r>
              <a:rPr lang="mr-IN" dirty="0" smtClean="0"/>
              <a:t> </a:t>
            </a:r>
          </a:p>
          <a:p>
            <a:pPr marL="109728" indent="0">
              <a:buNone/>
            </a:pPr>
            <a:endParaRPr lang="mr-IN" dirty="0"/>
          </a:p>
          <a:p>
            <a:pPr marL="109728" indent="0" algn="ctr">
              <a:buNone/>
            </a:pPr>
            <a:endParaRPr lang="mr-IN" b="1" dirty="0" smtClean="0"/>
          </a:p>
          <a:p>
            <a:pPr marL="109728" indent="0" algn="ctr">
              <a:buNone/>
            </a:pPr>
            <a:endParaRPr lang="mr-IN" b="1" dirty="0"/>
          </a:p>
          <a:p>
            <a:pPr marL="109728" indent="0" algn="ctr">
              <a:buNone/>
            </a:pPr>
            <a:endParaRPr lang="mr-IN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r-IN" dirty="0">
                <a:solidFill>
                  <a:srgbClr val="002060"/>
                </a:solidFill>
                <a:latin typeface="Eras Light ITC" panose="020B0402030504020804" pitchFamily="34" charset="0"/>
                <a:cs typeface="DVOT-Surekh" panose="00000400000000000000" pitchFamily="2" charset="0"/>
              </a:rPr>
              <a:t>भारतीय </a:t>
            </a:r>
            <a:r>
              <a:rPr lang="mr-IN" dirty="0" smtClean="0">
                <a:solidFill>
                  <a:srgbClr val="002060"/>
                </a:solidFill>
                <a:latin typeface="Eras Light ITC" panose="020B0402030504020804" pitchFamily="34" charset="0"/>
                <a:cs typeface="DVOT-Surekh" panose="00000400000000000000" pitchFamily="2" charset="0"/>
              </a:rPr>
              <a:t>अर्थव्यस्थेपुढील आव्हाने </a:t>
            </a:r>
            <a:endParaRPr lang="en-IN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7848872" cy="46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365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5" y="1700808"/>
            <a:ext cx="7812856" cy="4425355"/>
          </a:xfrm>
        </p:spPr>
        <p:txBody>
          <a:bodyPr/>
          <a:lstStyle/>
          <a:p>
            <a:pPr marL="109728" indent="0">
              <a:buNone/>
            </a:pPr>
            <a:endParaRPr lang="mr-IN" dirty="0" smtClean="0">
              <a:solidFill>
                <a:srgbClr val="FF0000"/>
              </a:solidFill>
              <a:latin typeface="Algerian" panose="04020705040A02060702" pitchFamily="8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mr-IN" sz="20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>
              <a:buNone/>
            </a:pPr>
            <a:r>
              <a:rPr lang="mr-IN" dirty="0" smtClean="0"/>
              <a:t> </a:t>
            </a:r>
          </a:p>
          <a:p>
            <a:pPr marL="109728" indent="0">
              <a:buNone/>
            </a:pPr>
            <a:endParaRPr lang="mr-IN" dirty="0"/>
          </a:p>
          <a:p>
            <a:pPr marL="109728" indent="0" algn="ctr">
              <a:buNone/>
            </a:pPr>
            <a:endParaRPr lang="mr-IN" b="1" dirty="0" smtClean="0"/>
          </a:p>
          <a:p>
            <a:pPr marL="109728" indent="0" algn="ctr">
              <a:buNone/>
            </a:pPr>
            <a:endParaRPr lang="mr-IN" b="1" dirty="0"/>
          </a:p>
          <a:p>
            <a:pPr marL="109728" indent="0" algn="ctr">
              <a:buNone/>
            </a:pPr>
            <a:endParaRPr lang="mr-IN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r-IN" dirty="0">
                <a:solidFill>
                  <a:srgbClr val="FF0000"/>
                </a:solidFill>
                <a:latin typeface="Algerian" panose="04020705040A02060702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1.वाढती लोकसंख्या</a:t>
            </a:r>
            <a:endParaRPr lang="en-IN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540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dirty="0">
                <a:solidFill>
                  <a:srgbClr val="FF0000"/>
                </a:solidFill>
                <a:latin typeface="Algerian" panose="04020705040A02060702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1.वाढती लोकसंख्या</a:t>
            </a:r>
            <a:endParaRPr lang="en-IN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1138"/>
            <a:ext cx="9144000" cy="537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72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mr-IN" sz="3200" b="1" dirty="0" smtClean="0">
              <a:solidFill>
                <a:srgbClr val="0070C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624078" indent="-514350">
              <a:buFont typeface="+mj-lt"/>
              <a:buAutoNum type="arabicPeriod"/>
            </a:pPr>
            <a:endParaRPr lang="en-IN" sz="3200" b="1" dirty="0">
              <a:solidFill>
                <a:srgbClr val="0070C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r-IN" dirty="0" smtClean="0"/>
              <a:t>दारिद्रय 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556792"/>
            <a:ext cx="4392885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614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mr-IN" sz="3200" b="1" dirty="0" smtClean="0">
              <a:solidFill>
                <a:srgbClr val="0070C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624078" indent="-514350">
              <a:buFont typeface="+mj-lt"/>
              <a:buAutoNum type="arabicPeriod"/>
            </a:pPr>
            <a:endParaRPr lang="en-IN" sz="3200" b="1" dirty="0">
              <a:solidFill>
                <a:srgbClr val="0070C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r-IN" dirty="0" smtClean="0"/>
              <a:t>दारिद्रय 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5" y="1147762"/>
            <a:ext cx="6076950" cy="472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673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770</TotalTime>
  <Words>96</Words>
  <Application>Microsoft Office PowerPoint</Application>
  <PresentationFormat>On-screen Show (4:3)</PresentationFormat>
  <Paragraphs>50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Concourse</vt:lpstr>
      <vt:lpstr>शिवजागृती महाविदयालय,नळेगाव</vt:lpstr>
      <vt:lpstr>आज आपण काय शिकणार? </vt:lpstr>
      <vt:lpstr>भारतीय अर्थव्यस्थेचे स्वरूप</vt:lpstr>
      <vt:lpstr>भारतीय अर्थव्यस्थेपुढील आव्हाने </vt:lpstr>
      <vt:lpstr>भारतीय अर्थव्यस्थेपुढील आव्हाने </vt:lpstr>
      <vt:lpstr>1.वाढती लोकसंख्या</vt:lpstr>
      <vt:lpstr>1.वाढती लोकसंख्या</vt:lpstr>
      <vt:lpstr>दारिद्रय </vt:lpstr>
      <vt:lpstr>दारिद्रय </vt:lpstr>
      <vt:lpstr>दारिद्रय </vt:lpstr>
      <vt:lpstr>बेकारी </vt:lpstr>
      <vt:lpstr>बेकारी </vt:lpstr>
      <vt:lpstr>शेतमालाच्या किमती </vt:lpstr>
      <vt:lpstr>शेतकरी आत्महत्या </vt:lpstr>
      <vt:lpstr>  शेतकरी आत्महत्या </vt:lpstr>
      <vt:lpstr>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शिवजागृती महाविदयालय,नळेगाव  अर्थशास्त्र विभाग</dc:title>
  <dc:creator>Microsoft</dc:creator>
  <cp:lastModifiedBy>Microsoft</cp:lastModifiedBy>
  <cp:revision>191</cp:revision>
  <dcterms:created xsi:type="dcterms:W3CDTF">2020-07-02T12:03:19Z</dcterms:created>
  <dcterms:modified xsi:type="dcterms:W3CDTF">2020-10-15T03:53:43Z</dcterms:modified>
</cp:coreProperties>
</file>