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60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05/11/2020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05/11/2020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05/11/2020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05/11/2020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05/11/2020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05/11/2020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05/11/2020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05/11/2020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05/11/2020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05/11/2020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05/11/2020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A2FD0CA-75C6-42E9-94A9-35EF79AC0726}" type="datetimeFigureOut">
              <a:rPr lang="en-IN" smtClean="0"/>
              <a:t>05/11/2020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mr.wikipedia.org/wiki/%E0%A4%AE%E0%A4%BE%E0%A4%A8%E0%A4%B5%E0%A5%80_%E0%A4%B5%E0%A4%BF%E0%A4%95%E0%A4%BE%E0%A4%B8_%E0%A4%85%E0%A4%B9%E0%A4%B5%E0%A4%BE%E0%A4%B2" TargetMode="External"/><Relationship Id="rId3" Type="http://schemas.openxmlformats.org/officeDocument/2006/relationships/hyperlink" Target="https://mr.wikipedia.org/wiki/%E0%A4%AA%E0%A4%BE%E0%A4%95%E0%A4%BF%E0%A4%B8%E0%A5%8D%E0%A4%A4%E0%A4%BE%E0%A4%A8" TargetMode="External"/><Relationship Id="rId7" Type="http://schemas.openxmlformats.org/officeDocument/2006/relationships/hyperlink" Target="https://mr.wikipedia.org/wiki/%E0%A4%B8%E0%A4%82%E0%A4%AF%E0%A5%81%E0%A4%95%E0%A5%8D%E0%A4%A4_%E0%A4%B0%E0%A4%BE%E0%A4%B7%E0%A5%8D%E0%A4%9F%E0%A5%8D%E0%A4%B0%E0%A5%87" TargetMode="External"/><Relationship Id="rId2" Type="http://schemas.openxmlformats.org/officeDocument/2006/relationships/hyperlink" Target="https://mr.wikipedia.org/wiki/%E0%A4%A6%E0%A5%87%E0%A4%B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r.wikipedia.org/wiki/%E0%A4%B8%E0%A4%82%E0%A4%AF%E0%A5%81%E0%A4%95%E0%A5%8D%E0%A4%A4_%E0%A4%B0%E0%A4%BE%E0%A4%B7%E0%A5%8D%E0%A4%9F%E0%A5%8D%E0%A4%B0%E0%A5%87_%E0%A4%B5%E0%A4%BF%E0%A4%95%E0%A4%BE%E0%A4%B8_%E0%A4%95%E0%A4%BE%E0%A4%B0%E0%A5%8D%E0%A4%AF%E0%A4%95%E0%A5%8D%E0%A4%B0%E0%A4%AE" TargetMode="External"/><Relationship Id="rId5" Type="http://schemas.openxmlformats.org/officeDocument/2006/relationships/hyperlink" Target="https://mr.wikipedia.org/wiki/%E0%A4%85%E0%A4%AE%E0%A4%B0%E0%A5%8D%E0%A4%A4%E0%A5%8D%E0%A4%AF_%E0%A4%B8%E0%A5%87%E0%A4%A8" TargetMode="External"/><Relationship Id="rId4" Type="http://schemas.openxmlformats.org/officeDocument/2006/relationships/hyperlink" Target="https://mr.wikipedia.org/w/index.php?title=%E0%A4%AE%E0%A4%B9%E0%A4%AC%E0%A5%82%E0%A4%AC_%E0%A4%89%E0%A4%B2_%E0%A4%B9%E0%A4%95&amp;action=edit&amp;redlink=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24847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en-IN" b="1" dirty="0" smtClean="0">
              <a:solidFill>
                <a:srgbClr val="C00000"/>
              </a:solidFill>
              <a:latin typeface="Eras Light ITC" panose="020B0402030504020804" pitchFamily="34" charset="0"/>
              <a:cs typeface="DVOT-Surekh" panose="00000400000000000000" pitchFamily="2" charset="0"/>
            </a:endParaRPr>
          </a:p>
          <a:p>
            <a:pPr marL="0" indent="0" algn="ctr">
              <a:buNone/>
            </a:pPr>
            <a:r>
              <a:rPr lang="mr-IN" b="1" dirty="0" smtClean="0">
                <a:solidFill>
                  <a:srgbClr val="C00000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  <a:t>अर्थशास्त्र विभाग </a:t>
            </a:r>
          </a:p>
          <a:p>
            <a:pPr marL="0" indent="0" algn="ctr">
              <a:buNone/>
            </a:pPr>
            <a:r>
              <a:rPr lang="mr-IN" b="1" dirty="0" smtClean="0">
                <a:solidFill>
                  <a:srgbClr val="7030A0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  <a:t>वर्ग – बी.ए.तृतीय  वर्ष </a:t>
            </a:r>
          </a:p>
          <a:p>
            <a:pPr marL="0" indent="0" algn="ctr">
              <a:buNone/>
            </a:pPr>
            <a:r>
              <a:rPr lang="mr-IN" sz="2400" b="1" dirty="0" smtClean="0">
                <a:solidFill>
                  <a:srgbClr val="7030A0"/>
                </a:solidFill>
                <a:latin typeface="Eras Light ITC" panose="020B04020305040208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पेपर क्र.</a:t>
            </a:r>
            <a:r>
              <a:rPr lang="en-US" sz="2400" b="1" dirty="0" smtClean="0">
                <a:solidFill>
                  <a:srgbClr val="7030A0"/>
                </a:solidFill>
                <a:latin typeface="Eras Light ITC" panose="020B04020305040208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X</a:t>
            </a:r>
            <a:r>
              <a:rPr lang="mr-IN" sz="2400" b="1" dirty="0" smtClean="0">
                <a:solidFill>
                  <a:srgbClr val="7030A0"/>
                </a:solidFill>
                <a:latin typeface="Eras Light ITC" panose="020B04020305040208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 marL="0" indent="0" algn="ctr">
              <a:buNone/>
            </a:pPr>
            <a:r>
              <a:rPr lang="mr-IN" dirty="0" smtClean="0">
                <a:solidFill>
                  <a:srgbClr val="FF0000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  <a:t>भारतीय अर्थव्यवस्था </a:t>
            </a:r>
          </a:p>
          <a:p>
            <a:pPr marL="0" indent="0" algn="ctr">
              <a:buNone/>
            </a:pPr>
            <a:r>
              <a:rPr lang="mr-IN" dirty="0" smtClean="0">
                <a:solidFill>
                  <a:srgbClr val="FF0000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  <a:t>प्रा.अमोल अरुण पगार (</a:t>
            </a:r>
            <a:r>
              <a:rPr lang="mr-IN" sz="2400" dirty="0" smtClean="0">
                <a:solidFill>
                  <a:srgbClr val="FF0000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  <a:t>अर्थशास्त्र विभाग प्रमुख )</a:t>
            </a:r>
          </a:p>
          <a:p>
            <a:pPr marL="0" indent="0" algn="ctr">
              <a:buNone/>
            </a:pPr>
            <a:r>
              <a:rPr lang="mr-IN" b="1" dirty="0" smtClean="0">
                <a:solidFill>
                  <a:srgbClr val="0070C0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  <a:t> </a:t>
            </a:r>
            <a:br>
              <a:rPr lang="mr-IN" b="1" dirty="0" smtClean="0">
                <a:solidFill>
                  <a:srgbClr val="0070C0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</a:br>
            <a:r>
              <a:rPr lang="mr-IN" b="1" dirty="0" smtClean="0">
                <a:solidFill>
                  <a:srgbClr val="0070C0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  <a:t>                               </a:t>
            </a:r>
            <a:endParaRPr lang="en-IN" dirty="0">
              <a:latin typeface="Eras Light ITC" panose="020B04020305040208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bg2"/>
            </a:solidFill>
          </a:ln>
        </p:spPr>
        <p:txBody>
          <a:bodyPr>
            <a:normAutofit/>
          </a:bodyPr>
          <a:lstStyle/>
          <a:p>
            <a:r>
              <a:rPr lang="mr-IN" b="1" dirty="0" smtClean="0">
                <a:solidFill>
                  <a:srgbClr val="FF0000"/>
                </a:solidFill>
                <a:latin typeface="DVOT-Surekh" panose="00000400000000000000" pitchFamily="2" charset="0"/>
                <a:cs typeface="DVOT-Surekh" panose="00000400000000000000" pitchFamily="2" charset="0"/>
              </a:rPr>
              <a:t>शिवजागृती महाविदयालय,नळेगाव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8000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lnSpcReduction="10000"/>
          </a:bodyPr>
          <a:lstStyle/>
          <a:p>
            <a:r>
              <a:rPr lang="mr-IN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मानवी विकास निर्देशांक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हा आकडा जगातील 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" tooltip="देश"/>
              </a:rPr>
              <a:t>देशांचे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mr-IN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विकसित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 </a:t>
            </a:r>
            <a:r>
              <a:rPr lang="mr-IN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विकसिनशील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व </a:t>
            </a:r>
            <a:r>
              <a:rPr lang="mr-IN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अविकसित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असे वर्गीकरण करण्यासाठी वापरला जातो. हा निर्देशांक तयार करण्यासाठी देशातील नागरिकांचे सरासरी आयुर्मान, शिक्षण व दरडोई उत्पन्न हे तीन घटक वापरले जातात.</a:t>
            </a:r>
            <a:endParaRPr lang="mr-IN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इ.स. १९९० साली 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3" tooltip="पाकिस्तान"/>
              </a:rPr>
              <a:t>पाकिस्तानी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अर्थतज्ञ 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4" tooltip="महबूब उल हक (पान अस्तित्वात नाही)"/>
              </a:rPr>
              <a:t>महबूब उल हक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आणि भारतीय अर्थतज्ञ 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5" tooltip="अमर्त्य सेन"/>
              </a:rPr>
              <a:t>अमर्त्य सेन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ह्यांनी मानवी विकास निर्देशांकाची निर्मिती केली व तेव्हापासून हा निर्देशांक 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6" tooltip="संयुक्त राष्ट्रे विकास कार्यक्रम"/>
              </a:rPr>
              <a:t>संयुक्त राष्ट्रे विकास कार्यक्रम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ही 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7" tooltip="संयुक्त राष्ट्रे"/>
              </a:rPr>
              <a:t>संयुक्त राष्ट्रांची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संस्था 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8" tooltip="मानवी विकास अहवाल"/>
              </a:rPr>
              <a:t>मानवी विकास अहवाल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तयार करण्यासाठी वापरते</a:t>
            </a:r>
            <a:endParaRPr lang="mr-IN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IN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मानव विकास निर्देशांक</a:t>
            </a:r>
            <a:b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Human Development Index(</a:t>
            </a:r>
            <a:r>
              <a:rPr lang="en-US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HDI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en-IN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6619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मानव विकास निर्देशांक</a:t>
            </a:r>
            <a:b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Human Development Index(</a:t>
            </a:r>
            <a:r>
              <a:rPr lang="en-US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HDI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१९९० पहिल्या मानवी विकास अहवालात मानवी कल्याणासाठी प्रगती करण्याचा एक नवीन दृष्टीकोन सादर केला.१९९० मध्ये पहिला मानवी विकास अहवाल प्रकाशित करण्यात आला</a:t>
            </a:r>
            <a:endParaRPr lang="en-IN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171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/>
              <a:t>मानव विकास निर्देशांक</a:t>
            </a:r>
            <a:br>
              <a:rPr lang="mr-IN" dirty="0"/>
            </a:br>
            <a:r>
              <a:rPr lang="en-IN" dirty="0"/>
              <a:t>Human Development Index(HDI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19" y="1916832"/>
            <a:ext cx="8496945" cy="5040560"/>
          </a:xfrm>
        </p:spPr>
        <p:txBody>
          <a:bodyPr/>
          <a:lstStyle/>
          <a:p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४ नोव्हेंबर २०१० नंतर, तीन घटक असलेली नवी मोजणी पद्धती अमलात आणली गेली</a:t>
            </a:r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mr-IN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१. आयुर्मान निर्देशांक (आ. नि.) = (सरासरी आयुर्मान - २०) / (८५ - २०)</a:t>
            </a:r>
          </a:p>
          <a:p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जेव्हा सरासरी आयुर्मान ८५ असते तेव्हा निर्देशांक १ असतो आणि जेव्हा ते २० असते तेव्हा निर्देशांक ० असतो.</a:t>
            </a:r>
          </a:p>
          <a:p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२. शैक्षणिक निर्देशांक (शै. नि.) = (स. शा. व. नि. + अ. शा. व. नि.)/२</a:t>
            </a:r>
          </a:p>
          <a:p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सरासरी शालेय शिक्षण वर्ष निर्देशांक (स. शा. व. नि.) = सरासरी शालेय शिक्षण वर्ष / 15</a:t>
            </a:r>
          </a:p>
          <a:p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अपेक्षित शालेय शिक्षण वर्ष निर्देशांक (अ. शा. व. नि.) = अपेक्षित शालेय शिक्षण वर्ष / 18</a:t>
            </a:r>
          </a:p>
          <a:p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99134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5" y="1844824"/>
            <a:ext cx="7812856" cy="4752528"/>
          </a:xfrm>
        </p:spPr>
        <p:txBody>
          <a:bodyPr/>
          <a:lstStyle/>
          <a:p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३. उत्पन्न निर्देशांक (उ. नि.) = [</a:t>
            </a:r>
            <a:r>
              <a:rPr lang="en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ln (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द. डो. ए. रा. उ.) - </a:t>
            </a:r>
            <a:r>
              <a:rPr lang="en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ln (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१००)] / [</a:t>
            </a:r>
            <a:r>
              <a:rPr lang="en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ln (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७५०००) - </a:t>
            </a:r>
            <a:r>
              <a:rPr lang="en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ln (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१००)]</a:t>
            </a:r>
          </a:p>
          <a:p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जेव्हा दर डोई एकूण राष्ट्रीय उत्पन्न (द. डो. ए. रा. उ.) हे ७५००० अमेरिकन डॉलर असते तेव्हा हा निर्देशांक १ असतो आणि जेव्हा ते १०० अमेरिकन डॉलर असते तेव्हा तो ० असतो.</a:t>
            </a:r>
          </a:p>
          <a:p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मानवी विकास निर्देशांक हा वरील तीनही निर्देशांकाचा भौमितिक मध्य असतो.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4701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125014"/>
            <a:ext cx="7776864" cy="4328322"/>
          </a:xfrm>
        </p:spPr>
        <p:txBody>
          <a:bodyPr>
            <a:normAutofit/>
          </a:bodyPr>
          <a:lstStyle/>
          <a:p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४ ) मानवी विकास  निर्देशांक 0 ते १ च्या  दरम्यान असतो , 0 म्हणजे मानवी विकास झालेला नाही तर १ म्हणजे पुर्ण मानवी विकास होय.</a:t>
            </a:r>
          </a:p>
          <a:p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५) निर्देशांकावर आधारित विविध देशांची वर्गवारी केली जाते , </a:t>
            </a:r>
            <a:r>
              <a:rPr lang="en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o.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७५८ पेक्षा जास्त मानवी विकास निर्दशांक असणाऱ्या देशाना 'अतिउच्च मानव विकास ' गटात </a:t>
            </a:r>
            <a:r>
              <a:rPr lang="en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 .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६४</a:t>
            </a:r>
            <a:r>
              <a:rPr lang="en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 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ते </a:t>
            </a:r>
            <a:r>
              <a:rPr lang="en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o.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७५८ मानव विकास निर्देशांक असल्यास 'उच्च मानवी विकास '</a:t>
            </a:r>
            <a:r>
              <a:rPr lang="en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o.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४६६ ते </a:t>
            </a:r>
            <a:r>
              <a:rPr lang="en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o.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६४</a:t>
            </a:r>
            <a:r>
              <a:rPr lang="en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 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मानव विकास निर्देशांक असल्यास 'मध्यम मानवी विकास 'आणि </a:t>
            </a:r>
            <a:r>
              <a:rPr lang="en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o.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४६६ पेक्षा कमी मानवी विकास निर्देशांक असल्यास त्या देशाना 'कमी मानवी विकास गटात 'टाकले जाते 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1810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276872"/>
            <a:ext cx="5472608" cy="4104456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7927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504</TotalTime>
  <Words>277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Waveform</vt:lpstr>
      <vt:lpstr>शिवजागृती महाविदयालय,नळेगाव</vt:lpstr>
      <vt:lpstr>मानव विकास निर्देशांक Human Development Index(HDI) </vt:lpstr>
      <vt:lpstr>मानव विकास निर्देशांक Human Development Index(HDI</vt:lpstr>
      <vt:lpstr>मानव विकास निर्देशांक Human Development Index(HDI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शिवजागृती महाविदयालय,नळेगाव  अर्थशास्त्र विभाग </dc:title>
  <dc:creator>Microsoft</dc:creator>
  <cp:lastModifiedBy>Microsoft</cp:lastModifiedBy>
  <cp:revision>106</cp:revision>
  <dcterms:created xsi:type="dcterms:W3CDTF">2020-07-02T12:03:19Z</dcterms:created>
  <dcterms:modified xsi:type="dcterms:W3CDTF">2020-11-05T04:59:57Z</dcterms:modified>
</cp:coreProperties>
</file>