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0" r:id="rId4"/>
    <p:sldId id="261" r:id="rId5"/>
    <p:sldId id="271" r:id="rId6"/>
    <p:sldId id="27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86" d="100"/>
          <a:sy n="86" d="100"/>
        </p:scale>
        <p:origin x="93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BA2FD0CA-75C6-42E9-94A9-35EF79AC0726}" type="datetimeFigureOut">
              <a:rPr lang="en-IN" smtClean="0"/>
              <a:t>11/04/2021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2417241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2FD0CA-75C6-42E9-94A9-35EF79AC0726}" type="datetimeFigureOut">
              <a:rPr lang="en-IN" smtClean="0"/>
              <a:t>11/04/2021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3374037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2FD0CA-75C6-42E9-94A9-35EF79AC0726}" type="datetimeFigureOut">
              <a:rPr lang="en-IN" smtClean="0"/>
              <a:t>11/04/2021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2545739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A2FD0CA-75C6-42E9-94A9-35EF79AC0726}" type="datetimeFigureOut">
              <a:rPr lang="en-IN" smtClean="0"/>
              <a:t>11/04/2021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106664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2FD0CA-75C6-42E9-94A9-35EF79AC0726}" type="datetimeFigureOut">
              <a:rPr lang="en-IN" smtClean="0"/>
              <a:t>11/04/2021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40120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BA2FD0CA-75C6-42E9-94A9-35EF79AC0726}" type="datetimeFigureOut">
              <a:rPr lang="en-IN" smtClean="0"/>
              <a:t>11/04/2021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246006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BA2FD0CA-75C6-42E9-94A9-35EF79AC0726}" type="datetimeFigureOut">
              <a:rPr lang="en-IN" smtClean="0"/>
              <a:t>11/04/2021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295373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BA2FD0CA-75C6-42E9-94A9-35EF79AC0726}" type="datetimeFigureOut">
              <a:rPr lang="en-IN" smtClean="0"/>
              <a:t>11/04/2021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12566838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2FD0CA-75C6-42E9-94A9-35EF79AC0726}" type="datetimeFigureOut">
              <a:rPr lang="en-IN" smtClean="0"/>
              <a:t>11/04/2021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4036927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FD0CA-75C6-42E9-94A9-35EF79AC0726}" type="datetimeFigureOut">
              <a:rPr lang="en-IN" smtClean="0"/>
              <a:t>11/04/2021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139486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2FD0CA-75C6-42E9-94A9-35EF79AC0726}" type="datetimeFigureOut">
              <a:rPr lang="en-IN" smtClean="0"/>
              <a:t>11/04/2021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0A1B47F7-5560-4625-AE95-BEE234134E22}" type="slidenum">
              <a:rPr lang="en-IN" smtClean="0"/>
              <a:t>‹#›</a:t>
            </a:fld>
            <a:endParaRPr lang="en-IN"/>
          </a:p>
        </p:txBody>
      </p:sp>
    </p:spTree>
    <p:extLst>
      <p:ext uri="{BB962C8B-B14F-4D97-AF65-F5344CB8AC3E}">
        <p14:creationId xmlns:p14="http://schemas.microsoft.com/office/powerpoint/2010/main" val="774815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2FD0CA-75C6-42E9-94A9-35EF79AC0726}" type="datetimeFigureOut">
              <a:rPr lang="en-IN" smtClean="0"/>
              <a:t>11/04/2021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1B47F7-5560-4625-AE95-BEE234134E22}" type="slidenum">
              <a:rPr lang="en-IN" smtClean="0"/>
              <a:t>‹#›</a:t>
            </a:fld>
            <a:endParaRPr lang="en-IN"/>
          </a:p>
        </p:txBody>
      </p:sp>
    </p:spTree>
    <p:extLst>
      <p:ext uri="{BB962C8B-B14F-4D97-AF65-F5344CB8AC3E}">
        <p14:creationId xmlns:p14="http://schemas.microsoft.com/office/powerpoint/2010/main" val="182356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smtClean="0">
                <a:solidFill>
                  <a:srgbClr val="FF0000"/>
                </a:solidFill>
                <a:latin typeface="DVOT-Surekh" panose="00000400000000000000" pitchFamily="2" charset="0"/>
                <a:cs typeface="DVOT-Surekh" panose="00000400000000000000" pitchFamily="2" charset="0"/>
              </a:rPr>
              <a:t>शिवजागृती महाविदयालय,नळेगाव</a:t>
            </a:r>
            <a:endParaRPr lang="en-IN" dirty="0">
              <a:solidFill>
                <a:srgbClr val="FF0000"/>
              </a:solidFill>
            </a:endParaRPr>
          </a:p>
        </p:txBody>
      </p:sp>
      <p:sp>
        <p:nvSpPr>
          <p:cNvPr id="3" name="Content Placeholder 2"/>
          <p:cNvSpPr>
            <a:spLocks noGrp="1"/>
          </p:cNvSpPr>
          <p:nvPr>
            <p:ph idx="1"/>
          </p:nvPr>
        </p:nvSpPr>
        <p:spPr>
          <a:xfrm>
            <a:off x="457200" y="1412776"/>
            <a:ext cx="8229600" cy="4713387"/>
          </a:xfrm>
        </p:spPr>
        <p:style>
          <a:lnRef idx="0">
            <a:schemeClr val="accent3"/>
          </a:lnRef>
          <a:fillRef idx="3">
            <a:schemeClr val="accent3"/>
          </a:fillRef>
          <a:effectRef idx="3">
            <a:schemeClr val="accent3"/>
          </a:effectRef>
          <a:fontRef idx="minor">
            <a:schemeClr val="lt1"/>
          </a:fontRef>
        </p:style>
        <p:txBody>
          <a:bodyPr>
            <a:normAutofit lnSpcReduction="10000"/>
          </a:bodyPr>
          <a:lstStyle/>
          <a:p>
            <a:pPr marL="0" indent="0" algn="ctr">
              <a:buNone/>
            </a:pPr>
            <a:endParaRPr lang="en-IN" b="1" dirty="0" smtClean="0">
              <a:solidFill>
                <a:srgbClr val="C00000"/>
              </a:solidFill>
              <a:latin typeface="Eras Light ITC" panose="020B0402030504020804" pitchFamily="34" charset="0"/>
              <a:cs typeface="DVOT-Surekh" panose="00000400000000000000" pitchFamily="2" charset="0"/>
            </a:endParaRPr>
          </a:p>
          <a:p>
            <a:pPr marL="0" indent="0" algn="ctr">
              <a:buNone/>
            </a:pPr>
            <a:r>
              <a:rPr lang="mr-IN" b="1" dirty="0" smtClean="0">
                <a:solidFill>
                  <a:srgbClr val="C00000"/>
                </a:solidFill>
                <a:latin typeface="Eras Light ITC" panose="020B0402030504020804" pitchFamily="34" charset="0"/>
                <a:cs typeface="DVOT-Surekh" panose="00000400000000000000" pitchFamily="2" charset="0"/>
              </a:rPr>
              <a:t>अर्थशास्त्र विभाग </a:t>
            </a:r>
          </a:p>
          <a:p>
            <a:pPr marL="0" indent="0" algn="ctr">
              <a:buNone/>
            </a:pPr>
            <a:r>
              <a:rPr lang="mr-IN" b="1" dirty="0" smtClean="0">
                <a:solidFill>
                  <a:srgbClr val="FFFF00"/>
                </a:solidFill>
                <a:latin typeface="Eras Light ITC" panose="020B0402030504020804" pitchFamily="34" charset="0"/>
                <a:cs typeface="DVOT-Surekh" panose="00000400000000000000" pitchFamily="2" charset="0"/>
              </a:rPr>
              <a:t>वर्ग – बी.ए.द्वितीय वर्ष </a:t>
            </a:r>
          </a:p>
          <a:p>
            <a:pPr marL="0" indent="0" algn="ctr">
              <a:buNone/>
            </a:pPr>
            <a:r>
              <a:rPr lang="mr-IN" sz="2400" b="1" dirty="0" smtClean="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rPr>
              <a:t>पेपर क्र. v</a:t>
            </a:r>
            <a:endParaRPr lang="en-IN" sz="2400" b="1" dirty="0" smtClean="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endParaRPr>
          </a:p>
          <a:p>
            <a:pPr marL="0" indent="0" algn="ctr">
              <a:buNone/>
            </a:pPr>
            <a:r>
              <a:rPr lang="mr-IN" sz="2800" b="1" dirty="0" smtClean="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rPr>
              <a:t> </a:t>
            </a:r>
            <a:r>
              <a:rPr lang="mr-IN" dirty="0" smtClean="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rPr>
              <a:t>स्थूल </a:t>
            </a:r>
            <a:r>
              <a:rPr lang="mr-IN" dirty="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rPr>
              <a:t>अर्थशास्त्र</a:t>
            </a:r>
            <a:endParaRPr lang="mr-IN" dirty="0" smtClean="0">
              <a:solidFill>
                <a:schemeClr val="bg2"/>
              </a:solidFill>
              <a:latin typeface="Eras Light ITC" panose="020B0402030504020804" pitchFamily="34" charset="0"/>
              <a:ea typeface="Arial Unicode MS" panose="020B0604020202020204" pitchFamily="34" charset="-128"/>
              <a:cs typeface="Arial Unicode MS" panose="020B0604020202020204" pitchFamily="34" charset="-128"/>
            </a:endParaRPr>
          </a:p>
          <a:p>
            <a:pPr marL="0" indent="0" algn="ctr">
              <a:buNone/>
            </a:pPr>
            <a:endParaRPr lang="mr-IN" sz="2800" b="1" dirty="0" smtClean="0">
              <a:solidFill>
                <a:srgbClr val="0070C0"/>
              </a:solidFill>
              <a:latin typeface="Eras Light ITC" panose="020B0402030504020804" pitchFamily="34" charset="0"/>
              <a:cs typeface="DVOT-Surekh" panose="00000400000000000000" pitchFamily="2" charset="0"/>
            </a:endParaRPr>
          </a:p>
          <a:p>
            <a:pPr marL="0" indent="0" algn="ctr">
              <a:buNone/>
            </a:pPr>
            <a:r>
              <a:rPr lang="mr-IN" b="1" dirty="0" smtClean="0">
                <a:solidFill>
                  <a:schemeClr val="bg1"/>
                </a:solidFill>
                <a:latin typeface="Eras Light ITC" panose="020B0402030504020804" pitchFamily="34" charset="0"/>
                <a:cs typeface="DVOT-Surekh" panose="00000400000000000000" pitchFamily="2" charset="0"/>
              </a:rPr>
              <a:t> </a:t>
            </a:r>
            <a:r>
              <a:rPr lang="mr-IN" dirty="0" smtClean="0">
                <a:solidFill>
                  <a:srgbClr val="FF0000"/>
                </a:solidFill>
                <a:latin typeface="Eras Light ITC" panose="020B0402030504020804" pitchFamily="34" charset="0"/>
                <a:cs typeface="DVOT-Surekh" panose="00000400000000000000" pitchFamily="2" charset="0"/>
              </a:rPr>
              <a:t>प्रा.अमोल अरुण पगार (</a:t>
            </a:r>
            <a:r>
              <a:rPr lang="mr-IN" sz="2400" dirty="0" smtClean="0">
                <a:solidFill>
                  <a:srgbClr val="FF0000"/>
                </a:solidFill>
                <a:latin typeface="Eras Light ITC" panose="020B0402030504020804" pitchFamily="34" charset="0"/>
                <a:cs typeface="DVOT-Surekh" panose="00000400000000000000" pitchFamily="2" charset="0"/>
              </a:rPr>
              <a:t>अर्थशास्त्र विभाग प्रमुख )</a:t>
            </a:r>
          </a:p>
          <a:p>
            <a:pPr marL="0" indent="0" algn="ctr">
              <a:buNone/>
            </a:pPr>
            <a:r>
              <a:rPr lang="mr-IN" b="1" dirty="0" smtClean="0">
                <a:solidFill>
                  <a:srgbClr val="0070C0"/>
                </a:solidFill>
                <a:latin typeface="Eras Light ITC" panose="020B0402030504020804" pitchFamily="34" charset="0"/>
                <a:cs typeface="DVOT-Surekh" panose="00000400000000000000" pitchFamily="2" charset="0"/>
              </a:rPr>
              <a:t> </a:t>
            </a:r>
            <a:br>
              <a:rPr lang="mr-IN" b="1" dirty="0" smtClean="0">
                <a:solidFill>
                  <a:srgbClr val="0070C0"/>
                </a:solidFill>
                <a:latin typeface="Eras Light ITC" panose="020B0402030504020804" pitchFamily="34" charset="0"/>
                <a:cs typeface="DVOT-Surekh" panose="00000400000000000000" pitchFamily="2" charset="0"/>
              </a:rPr>
            </a:br>
            <a:r>
              <a:rPr lang="mr-IN" b="1" dirty="0" smtClean="0">
                <a:solidFill>
                  <a:srgbClr val="0070C0"/>
                </a:solidFill>
                <a:latin typeface="Eras Light ITC" panose="020B0402030504020804" pitchFamily="34" charset="0"/>
                <a:cs typeface="DVOT-Surekh" panose="00000400000000000000" pitchFamily="2" charset="0"/>
              </a:rPr>
              <a:t>                               </a:t>
            </a:r>
            <a:endParaRPr lang="en-IN" dirty="0">
              <a:latin typeface="Eras Light ITC" panose="020B0402030504020804" pitchFamily="34" charset="0"/>
            </a:endParaRPr>
          </a:p>
        </p:txBody>
      </p:sp>
    </p:spTree>
    <p:extLst>
      <p:ext uri="{BB962C8B-B14F-4D97-AF65-F5344CB8AC3E}">
        <p14:creationId xmlns:p14="http://schemas.microsoft.com/office/powerpoint/2010/main" val="23088000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 calcmode="lin" valueType="num">
                                      <p:cBhvr>
                                        <p:cTn id="12" dur="1000" fill="hold"/>
                                        <p:tgtEl>
                                          <p:spTgt spid="3">
                                            <p:bg/>
                                          </p:spTgt>
                                        </p:tgtEl>
                                        <p:attrNameLst>
                                          <p:attrName>ppt_w</p:attrName>
                                        </p:attrNameLst>
                                      </p:cBhvr>
                                      <p:tavLst>
                                        <p:tav tm="0">
                                          <p:val>
                                            <p:fltVal val="0"/>
                                          </p:val>
                                        </p:tav>
                                        <p:tav tm="100000">
                                          <p:val>
                                            <p:strVal val="#ppt_w"/>
                                          </p:val>
                                        </p:tav>
                                      </p:tavLst>
                                    </p:anim>
                                    <p:anim calcmode="lin" valueType="num">
                                      <p:cBhvr>
                                        <p:cTn id="13" dur="1000" fill="hold"/>
                                        <p:tgtEl>
                                          <p:spTgt spid="3">
                                            <p:bg/>
                                          </p:spTgt>
                                        </p:tgtEl>
                                        <p:attrNameLst>
                                          <p:attrName>ppt_h</p:attrName>
                                        </p:attrNameLst>
                                      </p:cBhvr>
                                      <p:tavLst>
                                        <p:tav tm="0">
                                          <p:val>
                                            <p:fltVal val="0"/>
                                          </p:val>
                                        </p:tav>
                                        <p:tav tm="100000">
                                          <p:val>
                                            <p:strVal val="#ppt_h"/>
                                          </p:val>
                                        </p:tav>
                                      </p:tavLst>
                                    </p:anim>
                                    <p:anim calcmode="lin" valueType="num">
                                      <p:cBhvr>
                                        <p:cTn id="14" dur="1000" fill="hold"/>
                                        <p:tgtEl>
                                          <p:spTgt spid="3">
                                            <p:bg/>
                                          </p:spTgt>
                                        </p:tgtEl>
                                        <p:attrNameLst>
                                          <p:attrName>style.rotation</p:attrName>
                                        </p:attrNameLst>
                                      </p:cBhvr>
                                      <p:tavLst>
                                        <p:tav tm="0">
                                          <p:val>
                                            <p:fltVal val="90"/>
                                          </p:val>
                                        </p:tav>
                                        <p:tav tm="100000">
                                          <p:val>
                                            <p:fltVal val="0"/>
                                          </p:val>
                                        </p:tav>
                                      </p:tavLst>
                                    </p:anim>
                                    <p:animEffect transition="in" filter="fade">
                                      <p:cBhvr>
                                        <p:cTn id="15" dur="1000"/>
                                        <p:tgtEl>
                                          <p:spTgt spid="3">
                                            <p:bg/>
                                          </p:spTgt>
                                        </p:tgtEl>
                                      </p:cBhvr>
                                    </p:animEffect>
                                  </p:childTnLst>
                                </p:cTn>
                              </p:par>
                            </p:childTnLst>
                          </p:cTn>
                        </p:par>
                      </p:childTnLst>
                    </p:cTn>
                  </p:par>
                  <p:par>
                    <p:cTn id="16" fill="hold">
                      <p:stCondLst>
                        <p:cond delay="indefinite"/>
                      </p:stCondLst>
                      <p:childTnLst>
                        <p:par>
                          <p:cTn id="17" fill="hold">
                            <p:stCondLst>
                              <p:cond delay="0"/>
                            </p:stCondLst>
                            <p:childTnLst>
                              <p:par>
                                <p:cTn id="18" presetID="31"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1"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1" presetClass="entr" presetSubtype="0"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31" presetClass="entr" presetSubtype="0" fill="hold" grpId="0" nodeType="click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 calcmode="lin" valueType="num">
                                      <p:cBhvr>
                                        <p:cTn id="44"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45"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46"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47" dur="1000"/>
                                        <p:tgtEl>
                                          <p:spTgt spid="3">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31" presetClass="entr" presetSubtype="0" fill="hold" grpId="0"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 calcmode="lin" valueType="num">
                                      <p:cBhvr>
                                        <p:cTn id="52"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3"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4"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5" dur="1000"/>
                                        <p:tgtEl>
                                          <p:spTgt spid="3">
                                            <p:txEl>
                                              <p:pRg st="6" end="6"/>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31" presetClass="entr" presetSubtype="0" fill="hold" grpId="0" nodeType="click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 calcmode="lin" valueType="num">
                                      <p:cBhvr>
                                        <p:cTn id="60" dur="10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1" dur="1000" fill="hold"/>
                                        <p:tgtEl>
                                          <p:spTgt spid="3">
                                            <p:txEl>
                                              <p:pRg st="7" end="7"/>
                                            </p:txEl>
                                          </p:spTgt>
                                        </p:tgtEl>
                                        <p:attrNameLst>
                                          <p:attrName>ppt_h</p:attrName>
                                        </p:attrNameLst>
                                      </p:cBhvr>
                                      <p:tavLst>
                                        <p:tav tm="0">
                                          <p:val>
                                            <p:fltVal val="0"/>
                                          </p:val>
                                        </p:tav>
                                        <p:tav tm="100000">
                                          <p:val>
                                            <p:strVal val="#ppt_h"/>
                                          </p:val>
                                        </p:tav>
                                      </p:tavLst>
                                    </p:anim>
                                    <p:anim calcmode="lin" valueType="num">
                                      <p:cBhvr>
                                        <p:cTn id="62" dur="100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63" dur="1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mr-IN" b="1"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स्थूल अर्थशास्त्राची ओळख  </a:t>
            </a:r>
            <a:endParaRPr lang="en-IN"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style>
          <a:lnRef idx="0">
            <a:schemeClr val="accent4"/>
          </a:lnRef>
          <a:fillRef idx="3">
            <a:schemeClr val="accent4"/>
          </a:fillRef>
          <a:effectRef idx="3">
            <a:schemeClr val="accent4"/>
          </a:effectRef>
          <a:fontRef idx="minor">
            <a:schemeClr val="lt1"/>
          </a:fontRef>
        </p:style>
        <p:txBody>
          <a:bodyPr/>
          <a:lstStyle/>
          <a:p>
            <a:r>
              <a:rPr lang="mr-IN" sz="18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स्थूल अर्थशास्त्राचा उदय </a:t>
            </a:r>
          </a:p>
          <a:p>
            <a:r>
              <a:rPr lang="mr-IN" sz="18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1929-30 ची जागतिक महामंदी </a:t>
            </a:r>
          </a:p>
          <a:p>
            <a:r>
              <a:rPr lang="mr-IN" sz="20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सूक्ष्मलक्षी अर्थशास्त्र व स्थूल अर्थशास्त्र या संकल्पानाचा सर्वप्रथम उपयोग ओस्लो  विद्यापीठातील अर्थतज्ञ  </a:t>
            </a:r>
            <a:r>
              <a:rPr lang="en-IN" sz="20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Ragnar</a:t>
            </a:r>
            <a:r>
              <a:rPr lang="mr-IN" sz="20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 Fish यांनी केला.</a:t>
            </a:r>
          </a:p>
          <a:p>
            <a:r>
              <a:rPr lang="mr-IN" sz="20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स्थूल अर्थशास्त्राचा सविस्तर विकास व मांडणी </a:t>
            </a:r>
            <a:r>
              <a:rPr lang="mr-IN" dirty="0" smtClean="0">
                <a:solidFill>
                  <a:srgbClr val="FFFF00"/>
                </a:solidFill>
              </a:rPr>
              <a:t>.</a:t>
            </a:r>
          </a:p>
          <a:p>
            <a:r>
              <a:rPr lang="mr-IN" sz="2000" b="1" dirty="0" smtClean="0">
                <a:solidFill>
                  <a:srgbClr val="FFFF00"/>
                </a:solidFill>
              </a:rPr>
              <a:t>लॉर्ड केन्स  - </a:t>
            </a:r>
            <a:endParaRPr lang="en-IN" sz="2000" b="1" dirty="0" smtClean="0">
              <a:solidFill>
                <a:srgbClr val="FFFF00"/>
              </a:solidFill>
            </a:endParaRPr>
          </a:p>
          <a:p>
            <a:r>
              <a:rPr lang="en-IN" sz="2000" b="1" dirty="0" smtClean="0">
                <a:solidFill>
                  <a:srgbClr val="FFFF00"/>
                </a:solidFill>
              </a:rPr>
              <a:t>The General Theory  of Employment Interest &amp;  Money </a:t>
            </a:r>
            <a:endParaRPr lang="mr-IN" sz="2000" b="1" dirty="0" smtClean="0">
              <a:solidFill>
                <a:srgbClr val="FFFF00"/>
              </a:solidFill>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7744" y="4365104"/>
            <a:ext cx="2664296" cy="1526282"/>
          </a:xfrm>
          <a:prstGeom prst="rect">
            <a:avLst/>
          </a:prstGeom>
        </p:spPr>
      </p:pic>
    </p:spTree>
    <p:extLst>
      <p:ext uri="{BB962C8B-B14F-4D97-AF65-F5344CB8AC3E}">
        <p14:creationId xmlns:p14="http://schemas.microsoft.com/office/powerpoint/2010/main" val="2641267236"/>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31" presetClass="entr" presetSubtype="0" fill="hold" grpId="0" nodeType="clickEffect">
                                  <p:stCondLst>
                                    <p:cond delay="0"/>
                                  </p:stCondLst>
                                  <p:childTnLst>
                                    <p:set>
                                      <p:cBhvr>
                                        <p:cTn id="10" dur="1" fill="hold">
                                          <p:stCondLst>
                                            <p:cond delay="0"/>
                                          </p:stCondLst>
                                        </p:cTn>
                                        <p:tgtEl>
                                          <p:spTgt spid="3">
                                            <p:bg/>
                                          </p:spTgt>
                                        </p:tgtEl>
                                        <p:attrNameLst>
                                          <p:attrName>style.visibility</p:attrName>
                                        </p:attrNameLst>
                                      </p:cBhvr>
                                      <p:to>
                                        <p:strVal val="visible"/>
                                      </p:to>
                                    </p:set>
                                    <p:anim calcmode="lin" valueType="num">
                                      <p:cBhvr>
                                        <p:cTn id="11" dur="1000" fill="hold"/>
                                        <p:tgtEl>
                                          <p:spTgt spid="3">
                                            <p:bg/>
                                          </p:spTgt>
                                        </p:tgtEl>
                                        <p:attrNameLst>
                                          <p:attrName>ppt_w</p:attrName>
                                        </p:attrNameLst>
                                      </p:cBhvr>
                                      <p:tavLst>
                                        <p:tav tm="0">
                                          <p:val>
                                            <p:fltVal val="0"/>
                                          </p:val>
                                        </p:tav>
                                        <p:tav tm="100000">
                                          <p:val>
                                            <p:strVal val="#ppt_w"/>
                                          </p:val>
                                        </p:tav>
                                      </p:tavLst>
                                    </p:anim>
                                    <p:anim calcmode="lin" valueType="num">
                                      <p:cBhvr>
                                        <p:cTn id="12" dur="1000" fill="hold"/>
                                        <p:tgtEl>
                                          <p:spTgt spid="3">
                                            <p:bg/>
                                          </p:spTgt>
                                        </p:tgtEl>
                                        <p:attrNameLst>
                                          <p:attrName>ppt_h</p:attrName>
                                        </p:attrNameLst>
                                      </p:cBhvr>
                                      <p:tavLst>
                                        <p:tav tm="0">
                                          <p:val>
                                            <p:fltVal val="0"/>
                                          </p:val>
                                        </p:tav>
                                        <p:tav tm="100000">
                                          <p:val>
                                            <p:strVal val="#ppt_h"/>
                                          </p:val>
                                        </p:tav>
                                      </p:tavLst>
                                    </p:anim>
                                    <p:anim calcmode="lin" valueType="num">
                                      <p:cBhvr>
                                        <p:cTn id="13" dur="1000" fill="hold"/>
                                        <p:tgtEl>
                                          <p:spTgt spid="3">
                                            <p:bg/>
                                          </p:spTgt>
                                        </p:tgtEl>
                                        <p:attrNameLst>
                                          <p:attrName>style.rotation</p:attrName>
                                        </p:attrNameLst>
                                      </p:cBhvr>
                                      <p:tavLst>
                                        <p:tav tm="0">
                                          <p:val>
                                            <p:fltVal val="90"/>
                                          </p:val>
                                        </p:tav>
                                        <p:tav tm="100000">
                                          <p:val>
                                            <p:fltVal val="0"/>
                                          </p:val>
                                        </p:tav>
                                      </p:tavLst>
                                    </p:anim>
                                    <p:animEffect transition="in" filter="fade">
                                      <p:cBhvr>
                                        <p:cTn id="14" dur="1000"/>
                                        <p:tgtEl>
                                          <p:spTgt spid="3">
                                            <p:bg/>
                                          </p:spTgt>
                                        </p:tgtEl>
                                      </p:cBhvr>
                                    </p:animEffect>
                                  </p:childTnLst>
                                </p:cTn>
                              </p:par>
                            </p:childTnLst>
                          </p:cTn>
                        </p:par>
                      </p:childTnLst>
                    </p:cTn>
                  </p:par>
                  <p:par>
                    <p:cTn id="15" fill="hold">
                      <p:stCondLst>
                        <p:cond delay="indefinite"/>
                      </p:stCondLst>
                      <p:childTnLst>
                        <p:par>
                          <p:cTn id="16" fill="hold">
                            <p:stCondLst>
                              <p:cond delay="0"/>
                            </p:stCondLst>
                            <p:childTnLst>
                              <p:par>
                                <p:cTn id="17" presetID="31" presetClass="entr" presetSubtype="0" fill="hold" grpId="0"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 calcmode="lin" valueType="num">
                                      <p:cBhvr>
                                        <p:cTn id="19"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20"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21"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22" dur="1000"/>
                                        <p:tgtEl>
                                          <p:spTgt spid="3">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1" presetClass="entr" presetSubtype="0" fill="hold" grpId="0"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 calcmode="lin" valueType="num">
                                      <p:cBhvr>
                                        <p:cTn id="2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30" dur="1000"/>
                                        <p:tgtEl>
                                          <p:spTgt spid="3">
                                            <p:txEl>
                                              <p:pRg st="1" end="1"/>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31" presetClass="entr" presetSubtype="0" fill="hold" grpId="0" nodeType="clickEffect">
                                  <p:stCondLst>
                                    <p:cond delay="0"/>
                                  </p:stCondLst>
                                  <p:childTnLst>
                                    <p:set>
                                      <p:cBhvr>
                                        <p:cTn id="34" dur="1" fill="hold">
                                          <p:stCondLst>
                                            <p:cond delay="0"/>
                                          </p:stCondLst>
                                        </p:cTn>
                                        <p:tgtEl>
                                          <p:spTgt spid="3">
                                            <p:txEl>
                                              <p:pRg st="2" end="2"/>
                                            </p:txEl>
                                          </p:spTgt>
                                        </p:tgtEl>
                                        <p:attrNameLst>
                                          <p:attrName>style.visibility</p:attrName>
                                        </p:attrNameLst>
                                      </p:cBhvr>
                                      <p:to>
                                        <p:strVal val="visible"/>
                                      </p:to>
                                    </p:set>
                                    <p:anim calcmode="lin" valueType="num">
                                      <p:cBhvr>
                                        <p:cTn id="35"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2" end="2"/>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1" presetClass="entr" presetSubtype="0" fill="hold" grpId="0" nodeType="clickEffect">
                                  <p:stCondLst>
                                    <p:cond delay="0"/>
                                  </p:stCondLst>
                                  <p:childTnLst>
                                    <p:set>
                                      <p:cBhvr>
                                        <p:cTn id="42" dur="1" fill="hold">
                                          <p:stCondLst>
                                            <p:cond delay="0"/>
                                          </p:stCondLst>
                                        </p:cTn>
                                        <p:tgtEl>
                                          <p:spTgt spid="3">
                                            <p:txEl>
                                              <p:pRg st="3" end="3"/>
                                            </p:txEl>
                                          </p:spTgt>
                                        </p:tgtEl>
                                        <p:attrNameLst>
                                          <p:attrName>style.visibility</p:attrName>
                                        </p:attrNameLst>
                                      </p:cBhvr>
                                      <p:to>
                                        <p:strVal val="visible"/>
                                      </p:to>
                                    </p:set>
                                    <p:anim calcmode="lin" valueType="num">
                                      <p:cBhvr>
                                        <p:cTn id="43"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44"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45"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46" dur="1000"/>
                                        <p:tgtEl>
                                          <p:spTgt spid="3">
                                            <p:txEl>
                                              <p:pRg st="3" end="3"/>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3">
                                            <p:txEl>
                                              <p:pRg st="4" end="4"/>
                                            </p:txEl>
                                          </p:spTgt>
                                        </p:tgtEl>
                                        <p:attrNameLst>
                                          <p:attrName>style.visibility</p:attrName>
                                        </p:attrNameLst>
                                      </p:cBhvr>
                                      <p:to>
                                        <p:strVal val="visible"/>
                                      </p:to>
                                    </p:set>
                                    <p:anim calcmode="lin" valueType="num">
                                      <p:cBhvr>
                                        <p:cTn id="5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4" end="4"/>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31" presetClass="entr" presetSubtype="0" fill="hold" grpId="0" nodeType="clickEffect">
                                  <p:stCondLst>
                                    <p:cond delay="0"/>
                                  </p:stCondLst>
                                  <p:childTnLst>
                                    <p:set>
                                      <p:cBhvr>
                                        <p:cTn id="58" dur="1" fill="hold">
                                          <p:stCondLst>
                                            <p:cond delay="0"/>
                                          </p:stCondLst>
                                        </p:cTn>
                                        <p:tgtEl>
                                          <p:spTgt spid="3">
                                            <p:txEl>
                                              <p:pRg st="5" end="5"/>
                                            </p:txEl>
                                          </p:spTgt>
                                        </p:tgtEl>
                                        <p:attrNameLst>
                                          <p:attrName>style.visibility</p:attrName>
                                        </p:attrNameLst>
                                      </p:cBhvr>
                                      <p:to>
                                        <p:strVal val="visible"/>
                                      </p:to>
                                    </p:set>
                                    <p:anim calcmode="lin" valueType="num">
                                      <p:cBhvr>
                                        <p:cTn id="59"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60"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61"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62" dur="1000"/>
                                        <p:tgtEl>
                                          <p:spTgt spid="3">
                                            <p:txEl>
                                              <p:pRg st="5" end="5"/>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6" presetClass="entr" presetSubtype="21" fill="hold" nodeType="clickEffect">
                                  <p:stCondLst>
                                    <p:cond delay="0"/>
                                  </p:stCondLst>
                                  <p:childTnLst>
                                    <p:set>
                                      <p:cBhvr>
                                        <p:cTn id="66" dur="1" fill="hold">
                                          <p:stCondLst>
                                            <p:cond delay="0"/>
                                          </p:stCondLst>
                                        </p:cTn>
                                        <p:tgtEl>
                                          <p:spTgt spid="5"/>
                                        </p:tgtEl>
                                        <p:attrNameLst>
                                          <p:attrName>style.visibility</p:attrName>
                                        </p:attrNameLst>
                                      </p:cBhvr>
                                      <p:to>
                                        <p:strVal val="visible"/>
                                      </p:to>
                                    </p:set>
                                    <p:animEffect transition="in" filter="barn(inVertical)">
                                      <p:cBhvr>
                                        <p:cTn id="6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C000"/>
          </a:solidFill>
        </p:spPr>
        <p:txBody>
          <a:bodyPr>
            <a:normAutofit fontScale="90000"/>
          </a:bodyPr>
          <a:lstStyle/>
          <a:p>
            <a:r>
              <a:rPr lang="mr-IN"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स्थूल अर्थशास्त्र म्हणजे काय ?</a:t>
            </a:r>
            <a:br>
              <a:rPr lang="mr-IN" b="1" dirty="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br>
            <a:endParaRPr lang="en-IN" dirty="0"/>
          </a:p>
        </p:txBody>
      </p:sp>
      <p:sp>
        <p:nvSpPr>
          <p:cNvPr id="3" name="Content Placeholder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a:bodyPr>
          <a:lstStyle/>
          <a:p>
            <a:pPr marL="0" indent="0">
              <a:buNone/>
            </a:pPr>
            <a:r>
              <a:rPr lang="mr-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स्थूल </a:t>
            </a:r>
            <a:r>
              <a:rPr lang="mr-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/समग्रलक्षी अर्थशास्त्र </a:t>
            </a:r>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म्हणजे एकूण रोजगार ,एकूण बचत, भांडवल गुंतवणूक,राष्ट्रीय उत्त्पन्न यासारख्या मोठ्या समुच्ययांचा व त्यांच्यातील एकमेकांच्या संबंधांचा अभ्यास करणारी शाखा होय”.     </a:t>
            </a:r>
          </a:p>
          <a:p>
            <a:pPr marL="0" indent="0">
              <a:buNone/>
            </a:pPr>
            <a:r>
              <a:rPr lang="mr-IN" sz="2400" dirty="0">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2400"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mr-IN" sz="24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प्रा. जे.एल.हन्सन </a:t>
            </a:r>
            <a:endParaRPr lang="en-IN" sz="24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IN" sz="2400" b="1" dirty="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mr-IN" sz="24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“समग्रलक्षी अर्थशास्त्र संपूर्ण अर्थव्यवस्थेचा कार्यकारण संबंधाचा अभ्यास करते”.                                         </a:t>
            </a:r>
          </a:p>
          <a:p>
            <a:pPr marL="0" indent="0">
              <a:buNone/>
            </a:pPr>
            <a:r>
              <a:rPr lang="mr-IN" sz="2400" b="1" dirty="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24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                                           ...प्रो.शेपिरो.</a:t>
            </a:r>
          </a:p>
          <a:p>
            <a:pPr marL="0" indent="0">
              <a:buNone/>
            </a:pPr>
            <a:endParaRPr lang="en-IN" sz="2400" b="1"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362982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barn(inVertical)">
                                      <p:cBhvr>
                                        <p:cTn id="12" dur="5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barn(inVertical)">
                                      <p:cBhvr>
                                        <p:cTn id="17" dur="5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barn(inVertical)">
                                      <p:cBhvr>
                                        <p:cTn id="22" dur="5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arn(inVertic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arn(inVertical)">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solidFill>
          <a:effectLst>
            <a:glow rad="101600">
              <a:schemeClr val="accent2">
                <a:satMod val="175000"/>
                <a:alpha val="40000"/>
              </a:schemeClr>
            </a:glow>
          </a:effectLst>
        </p:spPr>
        <p:txBody>
          <a:bodyPr>
            <a:normAutofit fontScale="90000"/>
          </a:bodyPr>
          <a:lstStyle/>
          <a:p>
            <a:r>
              <a:rPr lang="mr-IN" dirty="0" smtClean="0">
                <a:latin typeface="Arial Unicode MS" panose="020B0604020202020204" pitchFamily="34" charset="-128"/>
                <a:ea typeface="Arial Unicode MS" panose="020B0604020202020204" pitchFamily="34" charset="-128"/>
                <a:cs typeface="Arial Unicode MS" panose="020B0604020202020204" pitchFamily="34" charset="-128"/>
              </a:rPr>
              <a:t>समग्रलक्षी अर्थशास्त्राचे स्वरूप </a:t>
            </a:r>
            <a:br>
              <a:rPr lang="mr-IN" dirty="0" smtClean="0">
                <a:latin typeface="Arial Unicode MS" panose="020B0604020202020204" pitchFamily="34" charset="-128"/>
                <a:ea typeface="Arial Unicode MS" panose="020B0604020202020204" pitchFamily="34" charset="-128"/>
                <a:cs typeface="Arial Unicode MS" panose="020B0604020202020204" pitchFamily="34" charset="-128"/>
              </a:rPr>
            </a:br>
            <a:r>
              <a:rPr lang="mr-IN" dirty="0" smtClean="0">
                <a:latin typeface="Arial Unicode MS" panose="020B0604020202020204" pitchFamily="34" charset="-128"/>
                <a:ea typeface="Arial Unicode MS" panose="020B0604020202020204" pitchFamily="34" charset="-128"/>
                <a:cs typeface="Arial Unicode MS" panose="020B0604020202020204" pitchFamily="34" charset="-128"/>
              </a:rPr>
              <a:t>Nature of </a:t>
            </a:r>
            <a:r>
              <a:rPr lang="en-IN" dirty="0" smtClean="0">
                <a:latin typeface="Arial Unicode MS" panose="020B0604020202020204" pitchFamily="34" charset="-128"/>
                <a:ea typeface="Arial Unicode MS" panose="020B0604020202020204" pitchFamily="34" charset="-128"/>
                <a:cs typeface="Arial Unicode MS" panose="020B0604020202020204" pitchFamily="34" charset="-128"/>
              </a:rPr>
              <a:t>Macro Economics</a:t>
            </a:r>
            <a:endParaRPr lang="en-IN"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
        <p:nvSpPr>
          <p:cNvPr id="3" name="Content Placeholder 2"/>
          <p:cNvSpPr>
            <a:spLocks noGrp="1"/>
          </p:cNvSpPr>
          <p:nvPr>
            <p:ph idx="1"/>
          </p:nvPr>
        </p:nvSpPr>
        <p:spPr/>
        <p:style>
          <a:lnRef idx="1">
            <a:schemeClr val="accent3"/>
          </a:lnRef>
          <a:fillRef idx="3">
            <a:schemeClr val="accent3"/>
          </a:fillRef>
          <a:effectRef idx="2">
            <a:schemeClr val="accent3"/>
          </a:effectRef>
          <a:fontRef idx="minor">
            <a:schemeClr val="lt1"/>
          </a:fontRef>
        </p:style>
        <p:txBody>
          <a:bodyPr>
            <a:normAutofit fontScale="92500" lnSpcReduction="20000"/>
          </a:bodyPr>
          <a:lstStyle/>
          <a:p>
            <a:r>
              <a:rPr lang="en-US" sz="24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mr-IN" sz="24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अर्थव्यवस्थेतील  समग्र उत्पादन ,साधनसामग्री उपयोगाचे प्रमाण, राष्ट्रीय उत्पनाचे आकारमान ,सर्वसामान्य किंमत पातळी यासारख्या चलांशी समग्रलक्षी अर्थशास्त्राचा संबंध येतो. समग्रलक्षी अर्थशास्त्रात  एकूण उत्पादन, एकूण रोजगार, आणि देशातील सर्वसामान्य किंमतपातळीत  बदल घडवून आणण्यासाठी जबाबदार असणाऱ्या घटकांचा अभ्यास समग्रलक्षी अर्थशास्त्रात केला जातो</a:t>
            </a:r>
            <a:r>
              <a:rPr lang="en-US" sz="2400"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mr-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1. समुच्यायात्मक किंवा सरासरी दृष्टीकोन.(</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Aggregative Approach)</a:t>
            </a:r>
            <a:endPar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mr-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2.पैशात अभिव्यक्ती  </a:t>
            </a:r>
            <a:r>
              <a:rPr lang="en-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 Expression in money Terms)</a:t>
            </a:r>
          </a:p>
          <a:p>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3.</a:t>
            </a:r>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मागणी आणि पुरवठ्यातील संबंध </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(Relationship Between Demand and supply ) </a:t>
            </a:r>
            <a:endPar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mr-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4.उत्पन्न महत्वाचा घटक</a:t>
            </a:r>
            <a:r>
              <a:rPr lang="en-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(Income As link factor)</a:t>
            </a:r>
            <a:r>
              <a:rPr lang="mr-IN" sz="2400" dirty="0" smtClean="0">
                <a:latin typeface="Arial Unicode MS" panose="020B0604020202020204" pitchFamily="34" charset="-128"/>
                <a:ea typeface="Arial Unicode MS" panose="020B0604020202020204" pitchFamily="34" charset="-128"/>
                <a:cs typeface="Arial Unicode MS" panose="020B0604020202020204" pitchFamily="34" charset="-128"/>
              </a:rPr>
              <a:t> </a:t>
            </a:r>
          </a:p>
          <a:p>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5.एकूण मागणी </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 Aggregate Demand)</a:t>
            </a:r>
            <a:endPar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mr-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6.एकूण पुरवठा </a:t>
            </a:r>
            <a:r>
              <a:rPr lang="en-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(Aggregate Supply)</a:t>
            </a:r>
            <a:endParaRPr lang="mr-IN" sz="2400" dirty="0" smtClean="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endParaRPr>
          </a:p>
          <a:p>
            <a:r>
              <a:rPr lang="mr-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7.समतोल </a:t>
            </a:r>
            <a:r>
              <a:rPr lang="en-IN" sz="2400" dirty="0" smtClean="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rPr>
              <a:t>(Equilibrium)</a:t>
            </a:r>
            <a:endParaRPr lang="en-IN" sz="2400" dirty="0">
              <a:solidFill>
                <a:srgbClr val="FF000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3028676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circle(in)">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circle(in)">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circle(in)">
                                      <p:cBhvr>
                                        <p:cTn id="27" dur="2000"/>
                                        <p:tgtEl>
                                          <p:spTgt spid="3">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circle(in)">
                                      <p:cBhvr>
                                        <p:cTn id="32" dur="2000"/>
                                        <p:tgtEl>
                                          <p:spTgt spid="3">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circle(in)">
                                      <p:cBhvr>
                                        <p:cTn id="37" dur="20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circle(in)">
                                      <p:cBhvr>
                                        <p:cTn id="42" dur="2000"/>
                                        <p:tgtEl>
                                          <p:spTgt spid="3">
                                            <p:txEl>
                                              <p:pRg st="5" end="5"/>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Effect transition="in" filter="circle(in)">
                                      <p:cBhvr>
                                        <p:cTn id="47" dur="2000"/>
                                        <p:tgtEl>
                                          <p:spTgt spid="3">
                                            <p:txEl>
                                              <p:pRg st="6" end="6"/>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grpId="0" nodeType="clickEffect">
                                  <p:stCondLst>
                                    <p:cond delay="0"/>
                                  </p:stCondLst>
                                  <p:childTnLst>
                                    <p:set>
                                      <p:cBhvr>
                                        <p:cTn id="51" dur="1" fill="hold">
                                          <p:stCondLst>
                                            <p:cond delay="0"/>
                                          </p:stCondLst>
                                        </p:cTn>
                                        <p:tgtEl>
                                          <p:spTgt spid="3">
                                            <p:txEl>
                                              <p:pRg st="7" end="7"/>
                                            </p:txEl>
                                          </p:spTgt>
                                        </p:tgtEl>
                                        <p:attrNameLst>
                                          <p:attrName>style.visibility</p:attrName>
                                        </p:attrNameLst>
                                      </p:cBhvr>
                                      <p:to>
                                        <p:strVal val="visible"/>
                                      </p:to>
                                    </p:set>
                                    <p:animEffect transition="in" filter="circle(in)">
                                      <p:cBhvr>
                                        <p:cTn id="5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3">
            <a:schemeClr val="accent3"/>
          </a:fillRef>
          <a:effectRef idx="2">
            <a:schemeClr val="accent3"/>
          </a:effectRef>
          <a:fontRef idx="minor">
            <a:schemeClr val="lt1"/>
          </a:fontRef>
        </p:style>
        <p:txBody>
          <a:bodyPr/>
          <a:lstStyle/>
          <a:p>
            <a:r>
              <a:rPr lang="mr-IN"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समग्रलक्षी अर्थशास्त्राचे व्याप्ती </a:t>
            </a:r>
            <a:endParaRPr lang="en-IN" dirty="0"/>
          </a:p>
        </p:txBody>
      </p:sp>
      <p:sp>
        <p:nvSpPr>
          <p:cNvPr id="3" name="Content Placeholder 2"/>
          <p:cNvSpPr>
            <a:spLocks noGrp="1"/>
          </p:cNvSpPr>
          <p:nvPr>
            <p:ph idx="1"/>
          </p:nvPr>
        </p:nvSpPr>
        <p:spPr/>
        <p:style>
          <a:lnRef idx="1">
            <a:schemeClr val="accent4"/>
          </a:lnRef>
          <a:fillRef idx="3">
            <a:schemeClr val="accent4"/>
          </a:fillRef>
          <a:effectRef idx="2">
            <a:schemeClr val="accent4"/>
          </a:effectRef>
          <a:fontRef idx="minor">
            <a:schemeClr val="lt1"/>
          </a:fontRef>
        </p:style>
        <p:txBody>
          <a:bodyPr>
            <a:normAutofit fontScale="92500" lnSpcReduction="10000"/>
          </a:bodyPr>
          <a:lstStyle/>
          <a:p>
            <a:pPr lvl="0"/>
            <a:r>
              <a:rPr lang="mr-IN"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mr-IN"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1.आर्थिक सिद्धांत</a:t>
            </a:r>
            <a:r>
              <a:rPr lang="en-US"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17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en-US" sz="17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Theories in macro Economics) </a:t>
            </a:r>
            <a:r>
              <a:rPr lang="mr-IN" sz="1700" b="1" dirty="0" smtClean="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rPr>
              <a:t> </a:t>
            </a:r>
            <a:endParaRPr lang="en-IN" sz="1700" b="1" dirty="0">
              <a:solidFill>
                <a:srgbClr val="FFFF0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r>
              <a:rPr lang="mr-IN"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I</a:t>
            </a:r>
            <a:r>
              <a:rPr lang="mr-IN" b="1" dirty="0" smtClean="0">
                <a:latin typeface="Arial Unicode MS" panose="020B0604020202020204" pitchFamily="34" charset="-128"/>
                <a:ea typeface="Arial Unicode MS" panose="020B0604020202020204" pitchFamily="34" charset="-128"/>
                <a:cs typeface="Arial Unicode MS" panose="020B0604020202020204" pitchFamily="34" charset="-128"/>
              </a:rPr>
              <a:t>.</a:t>
            </a:r>
            <a:r>
              <a:rPr lang="en-US"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उत्पन्न व रोजगारविषयक सिद्धांत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II.आर्थिक तेजीमंदी सिद्धांत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III.पैसाविषयक सिद्धांत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IV. चलनवाढ व चलनघट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en-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V</a:t>
            </a: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उपभोग व गुंतवणूक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VI. आर्थिक वृद्धी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VII. सर्वसामान्य किमत पातळी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VIII. व्यापारचक्र सिद्धांत </a:t>
            </a:r>
          </a:p>
          <a:p>
            <a:pPr marL="0" indent="0">
              <a:buNone/>
            </a:pPr>
            <a:r>
              <a:rPr lang="mr-IN" sz="2800" b="1" dirty="0" smtClean="0">
                <a:latin typeface="Arial Unicode MS" panose="020B0604020202020204" pitchFamily="34" charset="-128"/>
                <a:ea typeface="Arial Unicode MS" panose="020B0604020202020204" pitchFamily="34" charset="-128"/>
                <a:cs typeface="Arial Unicode MS" panose="020B0604020202020204" pitchFamily="34" charset="-128"/>
              </a:rPr>
              <a:t>                IX. आंतरराष्ट्रीय व्यापारसिद्धांत </a:t>
            </a:r>
            <a:endParaRPr lang="en-IN" sz="2800" b="1" dirty="0">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7610844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5"/>
          </a:lnRef>
          <a:fillRef idx="2">
            <a:schemeClr val="accent5"/>
          </a:fillRef>
          <a:effectRef idx="1">
            <a:schemeClr val="accent5"/>
          </a:effectRef>
          <a:fontRef idx="minor">
            <a:schemeClr val="dk1"/>
          </a:fontRef>
        </p:style>
        <p:txBody>
          <a:bodyPr/>
          <a:lstStyle/>
          <a:p>
            <a:r>
              <a:rPr lang="mr-IN" dirty="0">
                <a:solidFill>
                  <a:srgbClr val="0070C0"/>
                </a:solidFill>
                <a:latin typeface="Arial Unicode MS" panose="020B0604020202020204" pitchFamily="34" charset="-128"/>
                <a:ea typeface="Arial Unicode MS" panose="020B0604020202020204" pitchFamily="34" charset="-128"/>
                <a:cs typeface="Arial Unicode MS" panose="020B0604020202020204" pitchFamily="34" charset="-128"/>
              </a:rPr>
              <a:t>समग्रलक्षी अर्थशास्त्राचे व्याप्ती </a:t>
            </a:r>
            <a:endParaRPr lang="en-IN" dirty="0"/>
          </a:p>
        </p:txBody>
      </p:sp>
      <p:sp>
        <p:nvSpPr>
          <p:cNvPr id="3" name="Content Placeholder 2"/>
          <p:cNvSpPr>
            <a:spLocks noGrp="1"/>
          </p:cNvSpPr>
          <p:nvPr>
            <p:ph idx="1"/>
          </p:nvPr>
        </p:nvSpPr>
        <p:spPr/>
        <p:style>
          <a:lnRef idx="1">
            <a:schemeClr val="accent5"/>
          </a:lnRef>
          <a:fillRef idx="2">
            <a:schemeClr val="accent5"/>
          </a:fillRef>
          <a:effectRef idx="1">
            <a:schemeClr val="accent5"/>
          </a:effectRef>
          <a:fontRef idx="minor">
            <a:schemeClr val="dk1"/>
          </a:fontRef>
        </p:style>
        <p:txBody>
          <a:bodyPr/>
          <a:lstStyle/>
          <a:p>
            <a:pPr marL="0" indent="0">
              <a:buNone/>
            </a:pPr>
            <a:r>
              <a:rPr lang="mr-IN" b="1" dirty="0" smtClean="0">
                <a:latin typeface="Arial Unicode MS" panose="020B0604020202020204" pitchFamily="34" charset="-128"/>
                <a:ea typeface="Arial Unicode MS" panose="020B0604020202020204" pitchFamily="34" charset="-128"/>
                <a:cs typeface="Arial Unicode MS" panose="020B0604020202020204" pitchFamily="34" charset="-128"/>
              </a:rPr>
              <a:t>                    </a:t>
            </a:r>
            <a:r>
              <a:rPr lang="mr-IN" b="1" dirty="0" smtClean="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आर्थिक धोरणे </a:t>
            </a:r>
            <a:r>
              <a:rPr lang="mr-IN" sz="1800" b="1" dirty="0" smtClean="0">
                <a:solidFill>
                  <a:srgbClr val="7030A0"/>
                </a:solidFill>
                <a:latin typeface="Arial Unicode MS" panose="020B0604020202020204" pitchFamily="34" charset="-128"/>
                <a:ea typeface="Arial Unicode MS" panose="020B0604020202020204" pitchFamily="34" charset="-128"/>
                <a:cs typeface="Arial Unicode MS" panose="020B0604020202020204" pitchFamily="34" charset="-128"/>
              </a:rPr>
              <a:t>(Economic Policy)</a:t>
            </a:r>
          </a:p>
          <a:p>
            <a:pPr marL="0" indent="0" algn="ctr">
              <a:buNone/>
            </a:pPr>
            <a:r>
              <a:rPr lang="mr-IN" sz="1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1.मौद्रिक धोरण </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mr-IN"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Monetary Policy )</a:t>
            </a:r>
          </a:p>
          <a:p>
            <a:pPr marL="0" indent="0" algn="ctr">
              <a:buNone/>
            </a:pPr>
            <a:r>
              <a:rPr lang="en-US" sz="1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2.</a:t>
            </a:r>
            <a:r>
              <a:rPr lang="mr-IN"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राजकोषीय  धोरण  (</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Fiscal Policy )</a:t>
            </a:r>
          </a:p>
          <a:p>
            <a:pPr marL="0" indent="0" algn="ctr">
              <a:buNone/>
            </a:pPr>
            <a:r>
              <a:rPr lang="en-US" sz="1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    3. </a:t>
            </a:r>
            <a:r>
              <a:rPr lang="mr-IN"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अंतराष्ट्रीय  व्यापार धोरण ( </a:t>
            </a:r>
            <a:r>
              <a:rPr lang="en-US"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rPr>
              <a:t>International Trade policy ) </a:t>
            </a:r>
            <a:endParaRPr lang="mr-IN" sz="1800" b="1" dirty="0" smtClean="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a:p>
            <a:pPr marL="0" indent="0">
              <a:buNone/>
            </a:pPr>
            <a:endParaRPr lang="en-IN" sz="1800" b="1" dirty="0">
              <a:solidFill>
                <a:srgbClr val="002060"/>
              </a:solidFill>
              <a:latin typeface="Arial Unicode MS" panose="020B0604020202020204" pitchFamily="34" charset="-128"/>
              <a:ea typeface="Arial Unicode MS" panose="020B0604020202020204" pitchFamily="34" charset="-128"/>
              <a:cs typeface="Arial Unicode MS" panose="020B0604020202020204" pitchFamily="34" charset="-128"/>
            </a:endParaRPr>
          </a:p>
        </p:txBody>
      </p:sp>
    </p:spTree>
    <p:extLst>
      <p:ext uri="{BB962C8B-B14F-4D97-AF65-F5344CB8AC3E}">
        <p14:creationId xmlns:p14="http://schemas.microsoft.com/office/powerpoint/2010/main" val="2251380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TotalTime>
  <Words>320</Words>
  <Application>Microsoft Office PowerPoint</Application>
  <PresentationFormat>On-screen Show (4:3)</PresentationFormat>
  <Paragraphs>47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 Unicode MS</vt:lpstr>
      <vt:lpstr>Arial</vt:lpstr>
      <vt:lpstr>Calibri</vt:lpstr>
      <vt:lpstr>DVOT-Surekh</vt:lpstr>
      <vt:lpstr>Eras Light ITC</vt:lpstr>
      <vt:lpstr>Mangal</vt:lpstr>
      <vt:lpstr>Office Theme</vt:lpstr>
      <vt:lpstr>शिवजागृती महाविदयालय,नळेगाव</vt:lpstr>
      <vt:lpstr>स्थूल अर्थशास्त्राची ओळख  </vt:lpstr>
      <vt:lpstr>स्थूल अर्थशास्त्र म्हणजे काय ? </vt:lpstr>
      <vt:lpstr>समग्रलक्षी अर्थशास्त्राचे स्वरूप  Nature of Macro Economics</vt:lpstr>
      <vt:lpstr>समग्रलक्षी अर्थशास्त्राचे व्याप्ती </vt:lpstr>
      <vt:lpstr>समग्रलक्षी अर्थशास्त्राचे व्याप्ती </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शिवजागृती महाविदयालय,नळेगाव  अर्थशास्त्र विभाग </dc:title>
  <dc:creator>Microsoft</dc:creator>
  <cp:lastModifiedBy>Microsoft</cp:lastModifiedBy>
  <cp:revision>79</cp:revision>
  <dcterms:created xsi:type="dcterms:W3CDTF">2020-07-02T12:03:19Z</dcterms:created>
  <dcterms:modified xsi:type="dcterms:W3CDTF">2021-04-11T12:23:23Z</dcterms:modified>
</cp:coreProperties>
</file>