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61" r:id="rId3"/>
    <p:sldId id="262" r:id="rId4"/>
    <p:sldId id="259" r:id="rId5"/>
    <p:sldId id="258" r:id="rId6"/>
    <p:sldId id="260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19/08/2020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19/08/2020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19/08/2020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19/08/2020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19/08/2020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19/08/2020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19/08/2020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19/08/2020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19/08/2020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19/08/2020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D0CA-75C6-42E9-94A9-35EF79AC0726}" type="datetimeFigureOut">
              <a:rPr lang="en-IN" smtClean="0"/>
              <a:t>19/08/2020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A2FD0CA-75C6-42E9-94A9-35EF79AC0726}" type="datetimeFigureOut">
              <a:rPr lang="en-IN" smtClean="0"/>
              <a:t>19/08/2020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A1B47F7-5560-4625-AE95-BEE234134E22}" type="slidenum">
              <a:rPr lang="en-IN" smtClean="0"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091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endParaRPr lang="en-IN" b="1" dirty="0" smtClean="0">
              <a:solidFill>
                <a:srgbClr val="C00000"/>
              </a:solidFill>
              <a:latin typeface="Eras Light ITC" panose="020B0402030504020804" pitchFamily="34" charset="0"/>
              <a:cs typeface="DVOT-Surekh" panose="00000400000000000000" pitchFamily="2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    </a:t>
            </a:r>
            <a:r>
              <a:rPr lang="mr-IN" sz="1800" b="1" dirty="0" smtClean="0">
                <a:solidFill>
                  <a:srgbClr val="C0000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अर्थशास्त्र विभाग </a:t>
            </a:r>
          </a:p>
          <a:p>
            <a:pPr marL="0" indent="0" algn="ctr">
              <a:buNone/>
            </a:pPr>
            <a:r>
              <a:rPr lang="en-US" sz="1800" b="1" dirty="0" smtClean="0">
                <a:solidFill>
                  <a:srgbClr val="7030A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         </a:t>
            </a:r>
            <a:r>
              <a:rPr lang="mr-IN" sz="1800" b="1" dirty="0" smtClean="0">
                <a:solidFill>
                  <a:srgbClr val="7030A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वर्ग – बी.ए.द्वितीय वर्ष </a:t>
            </a:r>
          </a:p>
          <a:p>
            <a:pPr marL="0" indent="0" algn="ctr">
              <a:buNone/>
            </a:pPr>
            <a:r>
              <a:rPr lang="en-US" sz="1800" b="1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</a:t>
            </a:r>
            <a:r>
              <a:rPr lang="mr-IN" sz="1800" b="1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पेपर क्र. v</a:t>
            </a:r>
            <a:endParaRPr lang="en-IN" sz="1800" b="1" dirty="0" smtClean="0">
              <a:solidFill>
                <a:srgbClr val="7030A0"/>
              </a:solidFill>
              <a:latin typeface="Eras Light ITC" panose="020B04020305040208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ctr">
              <a:buNone/>
            </a:pPr>
            <a:r>
              <a:rPr lang="mr-IN" sz="1800" b="1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1800" b="1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</a:t>
            </a:r>
            <a:r>
              <a:rPr lang="mr-IN" sz="1800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स्थूल अर्थशास्त्र</a:t>
            </a:r>
          </a:p>
          <a:p>
            <a:pPr marL="0" indent="0" algn="ctr">
              <a:buNone/>
            </a:pPr>
            <a:r>
              <a:rPr lang="en-US" sz="1800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</a:t>
            </a:r>
            <a:r>
              <a:rPr lang="mr-IN" sz="1800" dirty="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संकल्पना- राष्ट्रीय </a:t>
            </a:r>
            <a:r>
              <a:rPr lang="mr-IN" sz="180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उत्पन्न </a:t>
            </a:r>
            <a:r>
              <a:rPr lang="mr-IN" sz="1800" smtClean="0">
                <a:solidFill>
                  <a:srgbClr val="7030A0"/>
                </a:solidFill>
                <a:latin typeface="Eras Light ITC" panose="020B04020305040208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mr-IN" sz="1800" b="1" dirty="0" smtClean="0">
              <a:solidFill>
                <a:srgbClr val="0070C0"/>
              </a:solidFill>
              <a:latin typeface="Eras Light ITC" panose="020B0402030504020804" pitchFamily="34" charset="0"/>
              <a:cs typeface="DVOT-Surekh" panose="00000400000000000000" pitchFamily="2" charset="0"/>
            </a:endParaRPr>
          </a:p>
          <a:p>
            <a:pPr marL="0" indent="0" algn="ctr">
              <a:buNone/>
            </a:pPr>
            <a:r>
              <a:rPr lang="mr-IN" sz="1800" b="1" dirty="0" smtClean="0">
                <a:solidFill>
                  <a:schemeClr val="bg1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 </a:t>
            </a:r>
            <a:r>
              <a:rPr lang="mr-IN" sz="1800" dirty="0" smtClean="0">
                <a:solidFill>
                  <a:srgbClr val="FF000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प्रा.अमोल अरुण पगार (अर्थशास्त्र विभाग प्रमुख )</a:t>
            </a:r>
            <a:endParaRPr lang="en-US" sz="1800" dirty="0" smtClean="0">
              <a:solidFill>
                <a:srgbClr val="FF0000"/>
              </a:solidFill>
              <a:latin typeface="Eras Light ITC" panose="020B0402030504020804" pitchFamily="34" charset="0"/>
              <a:cs typeface="DVOT-Surekh" panose="00000400000000000000" pitchFamily="2" charset="0"/>
            </a:endParaRPr>
          </a:p>
          <a:p>
            <a:pPr marL="0" indent="0" algn="ctr">
              <a:buNone/>
            </a:pPr>
            <a:endParaRPr lang="mr-IN" sz="2400" dirty="0" smtClean="0">
              <a:solidFill>
                <a:srgbClr val="FF0000"/>
              </a:solidFill>
              <a:latin typeface="Eras Light ITC" panose="020B0402030504020804" pitchFamily="34" charset="0"/>
              <a:cs typeface="DVOT-Surekh" panose="00000400000000000000" pitchFamily="2" charset="0"/>
            </a:endParaRPr>
          </a:p>
          <a:p>
            <a:pPr marL="0" indent="0" algn="ctr">
              <a:buNone/>
            </a:pPr>
            <a:r>
              <a:rPr lang="mr-IN" b="1" dirty="0" smtClean="0">
                <a:solidFill>
                  <a:srgbClr val="0070C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 </a:t>
            </a:r>
            <a:br>
              <a:rPr lang="mr-IN" b="1" dirty="0" smtClean="0">
                <a:solidFill>
                  <a:srgbClr val="0070C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</a:br>
            <a:r>
              <a:rPr lang="mr-IN" b="1" dirty="0" smtClean="0">
                <a:solidFill>
                  <a:srgbClr val="0070C0"/>
                </a:solidFill>
                <a:latin typeface="Eras Light ITC" panose="020B0402030504020804" pitchFamily="34" charset="0"/>
                <a:cs typeface="DVOT-Surekh" panose="00000400000000000000" pitchFamily="2" charset="0"/>
              </a:rPr>
              <a:t>                               </a:t>
            </a:r>
            <a:endParaRPr lang="en-IN" dirty="0">
              <a:latin typeface="Eras Light ITC" panose="020B04020305040208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r>
              <a:rPr lang="mr-IN" b="1" dirty="0" smtClean="0">
                <a:solidFill>
                  <a:srgbClr val="FF0000"/>
                </a:solidFill>
                <a:latin typeface="DVOT-Surekh" panose="00000400000000000000" pitchFamily="2" charset="0"/>
                <a:cs typeface="DVOT-Surekh" panose="00000400000000000000" pitchFamily="2" charset="0"/>
              </a:rPr>
              <a:t>शिवजागृती महाविदयालय,नळेगाव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865" y="4797152"/>
            <a:ext cx="5472608" cy="184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8000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772816"/>
            <a:ext cx="8496943" cy="5184576"/>
          </a:xfrm>
        </p:spPr>
        <p:txBody>
          <a:bodyPr>
            <a:normAutofit/>
          </a:bodyPr>
          <a:lstStyle/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राष्ट्रीय उत्पन्नाची जगातील पहिली परिगणना १६६५ मध्ये इंग्लंडमध्ये अर्थशास्त्रज्ञ सर विल्यम पेटी (१६२३–८७) यांनी केली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भारतात राष्ट्रीय उत्पन्नाची पहिली परिगणना विख्यात नेते आणि अर्थशास्त्रज्ञ दादाभाई नवरोजी यांनी १८७६ मध्ये १८६७-६८ या वर्षासाठी 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केली</a:t>
            </a:r>
          </a:p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राष्ट्रीय उत्पन्नाची परिगणना शास्त्रशुद्ध पद्धतींनी केली जावी या विचाराला जोराची चालना प्रख्यात अर्थशास्त्रज्ञ लॉर्ड केन्स यांच्या </a:t>
            </a:r>
            <a:r>
              <a:rPr lang="mr-IN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१९३६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मधील </a:t>
            </a:r>
            <a:r>
              <a:rPr lang="mr-IN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‘रोजगार, व्याज व पैसा यांविषयी सर्वसाधारण सिद्धांत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’ या ग्रंथानंतर मिळाली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n-IN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राष्ट्रीय उत्पन्न (</a:t>
            </a:r>
            <a:r>
              <a:rPr lang="en-US" dirty="0" smtClean="0"/>
              <a:t>National Income)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18042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1" y="1484784"/>
            <a:ext cx="8424936" cy="5373216"/>
          </a:xfrm>
        </p:spPr>
        <p:txBody>
          <a:bodyPr>
            <a:normAutofit/>
          </a:bodyPr>
          <a:lstStyle/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दादाभाई नवरोजी यांनी जेव्हा आपला सुप्रसिद्ध </a:t>
            </a:r>
            <a:r>
              <a:rPr lang="mr-IN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पॉव्हर्टी अँड अनब्रिटिश रूल इन इंडिया 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तेंव्हा 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भारताचे 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1867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68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मधील उत्पन्न </a:t>
            </a:r>
            <a:r>
              <a:rPr lang="mr-IN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340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कोटी 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रु. व दरडोई उत्पन्न </a:t>
            </a:r>
            <a:r>
              <a:rPr lang="mr-IN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रु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होते.त्यात शेतीचा हिस्सा  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81.5% 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होता.</a:t>
            </a:r>
            <a:endParaRPr 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2019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मध्ये भारताचे </a:t>
            </a:r>
            <a:r>
              <a:rPr lang="mr-IN" dirty="0">
                <a:solidFill>
                  <a:schemeClr val="accent6">
                    <a:lumMod val="75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स्थूल देशांतर्गत उत्पन्न </a:t>
            </a:r>
            <a:r>
              <a:rPr lang="mr-IN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2.</a:t>
            </a:r>
            <a:r>
              <a:rPr lang="en-US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935</a:t>
            </a:r>
            <a:r>
              <a:rPr lang="mr-IN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ट्रीलीयेन डॉलर असून दरडोई उत्त्पन्न </a:t>
            </a:r>
            <a:r>
              <a:rPr lang="en-US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135048</a:t>
            </a:r>
            <a:r>
              <a:rPr lang="en-U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रु.इतके आहे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1949 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मध्ये </a:t>
            </a:r>
            <a:r>
              <a:rPr lang="mr-IN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राष्ट्रीय उत्त्पन्न समिती </a:t>
            </a:r>
            <a:r>
              <a:rPr lang="mr-IN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स्थापन</a:t>
            </a:r>
            <a:r>
              <a:rPr lang="mr-IN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mr-IN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या समितीच्या</a:t>
            </a:r>
            <a:r>
              <a:rPr lang="mr-IN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mr-IN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सूचनेप्रमाणे</a:t>
            </a:r>
            <a:r>
              <a:rPr lang="mr-IN" dirty="0" smtClean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केंद्रीय संखिकीय संघटन </a:t>
            </a:r>
            <a:r>
              <a:rPr lang="mr-IN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राष्ट्रीय उत्पन्नाचे आकडे गोळा करते .</a:t>
            </a:r>
          </a:p>
          <a:p>
            <a:r>
              <a:rPr lang="mr-IN" dirty="0" smtClean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भारतात 1 एप्रिल ते 31 मार्च गणना काळ. आर्थिक वर्ष म्हणतात .</a:t>
            </a:r>
            <a:endParaRPr lang="en-IN" dirty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 smtClean="0">
              <a:solidFill>
                <a:srgbClr val="00206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भारताचे राष्ट्रीय उत्पन्न </a:t>
            </a:r>
            <a:endParaRPr lang="en-IN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653136"/>
            <a:ext cx="4371967" cy="201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34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28800"/>
            <a:ext cx="7704856" cy="48965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राष्ट्रीय उत्पन्न म्हणजे काय ?</a:t>
            </a:r>
            <a:endParaRPr lang="en-IN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6619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राष्ट्रीय उत्पन्न म्हणजे काय ?</a:t>
            </a:r>
            <a:endParaRPr lang="en-IN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44824"/>
            <a:ext cx="7488832" cy="45365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1076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3" y="1916832"/>
            <a:ext cx="7740848" cy="4608512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endParaRPr lang="en-IN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mr-IN" sz="5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स्थूल अर्थशास्त्रीय संकल्पना </a:t>
            </a:r>
            <a:endParaRPr lang="en-IN" sz="51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457200" indent="-457200">
              <a:buFont typeface="+mj-lt"/>
              <a:buAutoNum type="arabicPeriod"/>
            </a:pPr>
            <a:r>
              <a:rPr lang="mr-IN" sz="5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एका वर्षाचा काळ विचारात घेतला जातो-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5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देशातील सर्व अंतिम  वस्तू व सेवांचे मोजमाप -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5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देशातील सर्व वस्तू व सेवांचे पैशात मोजदाद-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5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दुहेरी गणना टाळावी लागते -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5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लोकांच्या उपभोग पातळीचा अभ्यास.-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5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राष्ट्रीय उत्पन्न ही प्रवाह संकल्पना आहे.-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5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आर्थिक विकासाचा महत्वपूर्ण निकष –</a:t>
            </a:r>
          </a:p>
          <a:p>
            <a:pPr marL="457200" indent="-457200">
              <a:buFont typeface="+mj-lt"/>
              <a:buAutoNum type="arabicPeriod"/>
            </a:pPr>
            <a:r>
              <a:rPr lang="mr-IN" sz="51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देश्याच्या आर्थिक स्थिती चे अध्ययन </a:t>
            </a:r>
            <a:endParaRPr lang="en-US" sz="51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>
              <a:buNone/>
            </a:pPr>
            <a:r>
              <a:rPr lang="mr-IN" sz="5100" dirty="0" smtClean="0"/>
              <a:t> </a:t>
            </a:r>
          </a:p>
          <a:p>
            <a:endParaRPr lang="mr-IN" dirty="0" smtClean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राष्ट्रीय 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उत्पन्नाचे वैशिस्टे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10199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/>
          <a:lstStyle/>
          <a:p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अंतराष्ट्रीय तुलानान्त्मक अभ्यास करण्यासाठी –</a:t>
            </a:r>
          </a:p>
          <a:p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देशाचे आर्थिक नियोजन करण्यासाठी –</a:t>
            </a:r>
          </a:p>
          <a:p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राहणीमानाची तुलना करण्यासाठी –</a:t>
            </a:r>
          </a:p>
          <a:p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उत्त्पनाचे वितरण –</a:t>
            </a:r>
          </a:p>
          <a:p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राष्ट्रीय धोरणे ठरवण्यासाठी </a:t>
            </a:r>
          </a:p>
          <a:p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अर्थव्यवस्थेला उपयुक्त -</a:t>
            </a:r>
            <a:endParaRPr lang="en-IN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sz="4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राष्ट्रीय </a:t>
            </a:r>
            <a:r>
              <a:rPr lang="mr-IN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उत्पन्न</a:t>
            </a: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mr-IN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मापनाचे  महत्त्व( importance </a:t>
            </a: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National Income</a:t>
            </a:r>
            <a:r>
              <a:rPr lang="mr-IN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4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Accounting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  <a:r>
              <a:rPr lang="mr-IN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7263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538</TotalTime>
  <Words>213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Waveform</vt:lpstr>
      <vt:lpstr>शिवजागृती महाविदयालय,नळेगाव</vt:lpstr>
      <vt:lpstr>राष्ट्रीय उत्पन्न (National Income)</vt:lpstr>
      <vt:lpstr>भारताचे राष्ट्रीय उत्पन्न </vt:lpstr>
      <vt:lpstr>राष्ट्रीय उत्पन्न म्हणजे काय ?</vt:lpstr>
      <vt:lpstr>राष्ट्रीय उत्पन्न म्हणजे काय ?</vt:lpstr>
      <vt:lpstr>राष्ट्रीय उत्पन्नाचे वैशिस्टे </vt:lpstr>
      <vt:lpstr>राष्ट्रीय उत्पन्न मापनाचे  महत्त्व( importance National Income Accounting)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शिवजागृती महाविदयालय,नळेगाव  अर्थशास्त्र विभाग </dc:title>
  <dc:creator>Microsoft</dc:creator>
  <cp:lastModifiedBy>Microsoft</cp:lastModifiedBy>
  <cp:revision>108</cp:revision>
  <dcterms:created xsi:type="dcterms:W3CDTF">2020-07-02T12:03:19Z</dcterms:created>
  <dcterms:modified xsi:type="dcterms:W3CDTF">2020-08-19T07:25:31Z</dcterms:modified>
</cp:coreProperties>
</file>