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964DF-5801-4F70-98E5-6B0129808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922F7F-BE67-45D0-9789-514A956D0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76C2D6-2510-4398-BFCD-5659FF34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2D87F4-E784-44BF-A8E6-DA6BEBF3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D8E5A8-BD71-4677-BEE5-08CFB2FB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34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E9D6F-D108-468C-A95F-3FD9796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63F625-A2F0-44E6-A209-6F82DBEEF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F9F9A-D494-4EE1-AC2B-812212BC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D36E1-F0C3-43B4-9A77-8BB0BE4F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99F2E-68CB-412E-84DD-7E048B36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2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91EADB-362B-4416-82F6-088ADBA1F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12812-83BD-4061-9338-EA4D5B284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CEEFF-1325-46B2-A3FC-A67F9E65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F96CF-B293-45DF-A4E4-50BC0969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BDA24-3F78-4EE2-BB33-28B95BD7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6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FBB5-BA37-4DC7-8460-91679608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BC3BCC-D7E7-4550-88F9-E4270D19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E006B-0A03-4327-BF64-6B29B885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9495F-D1E4-4BD2-AADE-AB57D408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CAD53-0872-4E45-870B-5043B68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2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5F6FF-D57C-4ABA-866B-F26157E6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6BE9F-DC61-427C-A843-B602EE7FD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A7A798-4E1C-4B38-BF20-BE24E860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3E210-8D94-47C4-B941-D36354A3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20D9C5-F476-4472-997B-7DEA2C63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72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48C15-5569-4F1F-833C-AAA3C3A5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4D650-F7B0-4452-9B69-E894C2E81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24E600-509B-4326-8EB7-39555988B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337257-55A0-44B0-A88C-83AC607B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BC9AB-E80C-4180-9761-C78668F3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CE9666-AF81-4550-A33C-6BC0B3EF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2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45F8A-99BC-4EFF-BA30-E8EBA875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C54FB-068A-4089-A855-40D06C64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CC5C1D-978B-42B1-9B25-AFFCFB59A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7D9675-6332-4019-9774-FFC6CCAD1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523DE4-973F-439B-9FF7-8024233E1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311670-A47B-4205-AD40-3BA2A4EB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A733A2-A998-4501-ACD0-A44BF02F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83E839-6C4C-4A77-9EB9-5540062D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23005-94FA-4A32-A343-2B71D1EE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E12F04-927D-4FBE-9EE9-7FA52EC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C178D8-8D36-4B02-A41C-0B2F89D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B538B0-C72B-4B9D-AF35-86EBFC86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7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2A3D78-5DA8-457A-A397-715EA570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3F0284-D9DF-47CF-A03D-858F1092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5C4A07-75CF-4DCC-ADEB-F7C3C270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4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5BAD6-8FFE-4B9D-93B3-F02C4AEB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40C490-B965-4B24-9F79-2D96CFDD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B4E1E0-C406-4F44-B016-86F25711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010951-1FC0-4442-A6FF-08260656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C55EBD-EFEF-4A22-82BC-9D42CEE1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307D19-3CD2-4516-AB60-73E46FBE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1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BD256-EEF3-402A-820D-11062FC6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3321A1-7F98-4BB3-87AB-1AFBB0A4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E6312F-5AEA-484D-8A0B-1A6157610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1E2042-B065-4047-947E-7263790A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D9A8A-5757-4B2B-987A-7B2C3B89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C1CD2B-46B2-4BF7-970C-1521D8D8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1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AF20AD-FCCB-4D6F-86DA-8AF4077D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AD7029-5C41-44CD-B97F-0FB37F97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01B3A-B0C9-475D-898F-40B82897D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D375-D797-4328-B8BC-2CD9462F000C}" type="datetimeFigureOut">
              <a:rPr lang="en-IN" smtClean="0"/>
              <a:t>21/02/2021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DE0AD4-BB54-4B43-B092-6415DD922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127E69-3950-453F-84C8-A7FB7A1AE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4D83-69C0-48A9-8953-E93A6C0DCE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08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_large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B286C-B482-4C20-8FFF-564FBC37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485" y="514905"/>
            <a:ext cx="9898601" cy="3373514"/>
          </a:xfrm>
        </p:spPr>
        <p:txBody>
          <a:bodyPr>
            <a:normAutofit/>
          </a:bodyPr>
          <a:lstStyle/>
          <a:p>
            <a:r>
              <a:rPr lang="hi-IN" sz="3200" dirty="0"/>
              <a:t>शिवजागृती वरिष्ठ महाविद्यालय, नळेगाव, जि. लातूर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5000" dirty="0">
                <a:solidFill>
                  <a:srgbClr val="C00000"/>
                </a:solidFill>
              </a:rPr>
              <a:t>Online Class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b="1" dirty="0" err="1">
                <a:solidFill>
                  <a:srgbClr val="7030A0"/>
                </a:solidFill>
              </a:rPr>
              <a:t>Class</a:t>
            </a:r>
            <a:r>
              <a:rPr lang="en-US" sz="3000" b="1" dirty="0">
                <a:solidFill>
                  <a:srgbClr val="7030A0"/>
                </a:solidFill>
              </a:rPr>
              <a:t> :- BASY,   Sem :- III</a:t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Subject :-  History</a:t>
            </a:r>
            <a:r>
              <a:rPr lang="en-US" sz="3000" b="1" dirty="0">
                <a:solidFill>
                  <a:srgbClr val="7030A0"/>
                </a:solidFill>
              </a:rPr>
              <a:t/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Paper :- </a:t>
            </a:r>
            <a:r>
              <a:rPr lang="en-US" sz="3000" b="1" dirty="0" err="1">
                <a:solidFill>
                  <a:srgbClr val="7030A0"/>
                </a:solidFill>
              </a:rPr>
              <a:t>Chattrapati</a:t>
            </a:r>
            <a:r>
              <a:rPr lang="en-US" sz="3000" b="1" dirty="0">
                <a:solidFill>
                  <a:srgbClr val="7030A0"/>
                </a:solidFill>
              </a:rPr>
              <a:t> Shivaji and His Times</a:t>
            </a:r>
            <a:endParaRPr lang="en-IN" sz="30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F263E6-7D3C-4AA2-9901-D0DAB88D7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4346"/>
            <a:ext cx="9144000" cy="1515292"/>
          </a:xfrm>
        </p:spPr>
        <p:txBody>
          <a:bodyPr/>
          <a:lstStyle/>
          <a:p>
            <a:r>
              <a:rPr lang="en-US" dirty="0"/>
              <a:t>Presented By : </a:t>
            </a:r>
          </a:p>
          <a:p>
            <a:r>
              <a:rPr lang="en-US" sz="3500" dirty="0">
                <a:solidFill>
                  <a:srgbClr val="C00000"/>
                </a:solidFill>
              </a:rPr>
              <a:t>Dr. Omshiva V. Ligade</a:t>
            </a:r>
          </a:p>
          <a:p>
            <a:r>
              <a:rPr lang="en-US" dirty="0"/>
              <a:t>HOD in History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0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0F160-DA60-4C03-B129-FD956744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hi-IN" dirty="0">
                <a:solidFill>
                  <a:srgbClr val="FF0000"/>
                </a:solidFill>
              </a:rPr>
              <a:t># इंग्रजी साधने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529D1F-9C97-4221-92AB-5A79DC14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3894"/>
            <a:ext cx="5181600" cy="5095783"/>
          </a:xfrm>
        </p:spPr>
        <p:txBody>
          <a:bodyPr>
            <a:normAutofit lnSpcReduction="10000"/>
          </a:bodyPr>
          <a:lstStyle/>
          <a:p>
            <a:r>
              <a:rPr lang="hi-IN" sz="2800" dirty="0"/>
              <a:t>१. </a:t>
            </a:r>
            <a:r>
              <a:rPr lang="en-IN" sz="2800" dirty="0"/>
              <a:t>English Record on Shivaji - </a:t>
            </a:r>
            <a:r>
              <a:rPr lang="hi-IN" sz="2800" dirty="0"/>
              <a:t>शिवचरित्र कार्यालय पुणे द्वारा प्रकाशित</a:t>
            </a:r>
            <a:endParaRPr lang="en-US" sz="2800" dirty="0"/>
          </a:p>
          <a:p>
            <a:endParaRPr lang="en-US" sz="2800" dirty="0"/>
          </a:p>
          <a:p>
            <a:r>
              <a:rPr lang="hi-IN" sz="2800" dirty="0"/>
              <a:t>२. फॅक्टरी रेकॉर्ड</a:t>
            </a:r>
            <a:endParaRPr lang="en-US" sz="2800" dirty="0"/>
          </a:p>
          <a:p>
            <a:endParaRPr lang="en-US" sz="2800" dirty="0"/>
          </a:p>
          <a:p>
            <a:r>
              <a:rPr lang="hi-IN" sz="2800" dirty="0"/>
              <a:t>३. इंग्रजी भाषेतील विविध कागदपत्रे - लंडन, मुंबई, कलकत्ता, मद्रास </a:t>
            </a:r>
            <a:r>
              <a:rPr lang="en-US" sz="2800" dirty="0"/>
              <a:t>     </a:t>
            </a:r>
            <a:r>
              <a:rPr lang="hi-IN" sz="2800" dirty="0"/>
              <a:t>येथील सरकारी दप्तरखान्यातील</a:t>
            </a:r>
            <a:endParaRPr lang="en-US" sz="2800" dirty="0"/>
          </a:p>
          <a:p>
            <a:endParaRPr lang="en-US" sz="2800" dirty="0"/>
          </a:p>
          <a:p>
            <a:r>
              <a:rPr lang="hi-IN" sz="2800" dirty="0"/>
              <a:t>४. हेन्री अक्सिडेंन याची रोजनिशी</a:t>
            </a:r>
            <a:endParaRPr lang="en-IN" sz="2800" dirty="0"/>
          </a:p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8EDF627-7790-47D4-9F0F-C9C9522FC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22" y="1500326"/>
            <a:ext cx="6489577" cy="4128117"/>
          </a:xfrm>
        </p:spPr>
      </p:pic>
    </p:spTree>
    <p:extLst>
      <p:ext uri="{BB962C8B-B14F-4D97-AF65-F5344CB8AC3E}">
        <p14:creationId xmlns:p14="http://schemas.microsoft.com/office/powerpoint/2010/main" val="351440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2F024-A2EF-4DB9-B191-DBDF032B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7"/>
            <a:ext cx="10515600" cy="88776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</a:t>
            </a:r>
            <a:r>
              <a:rPr lang="hi-IN" dirty="0">
                <a:solidFill>
                  <a:srgbClr val="FF0000"/>
                </a:solidFill>
              </a:rPr>
              <a:t># पोर्तुगीज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F4D634-BDA6-44B1-B47E-4120C202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10515600" cy="5264458"/>
          </a:xfrm>
        </p:spPr>
        <p:txBody>
          <a:bodyPr>
            <a:noAutofit/>
          </a:bodyPr>
          <a:lstStyle/>
          <a:p>
            <a:r>
              <a:rPr lang="hi-IN" sz="3600" dirty="0"/>
              <a:t>१. पोर्तुगीज मराठा संबंध - डॉ. पांडुरंगराव पिसुर्लेकर</a:t>
            </a:r>
            <a:endParaRPr lang="en-US" sz="3600" dirty="0"/>
          </a:p>
          <a:p>
            <a:r>
              <a:rPr lang="hi-IN" sz="3600" dirty="0"/>
              <a:t>२. पोर्तुगीज भाषेतील विविध पत्रे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                      </a:t>
            </a:r>
            <a:r>
              <a:rPr lang="hi-IN" sz="4400" dirty="0">
                <a:solidFill>
                  <a:srgbClr val="FF0000"/>
                </a:solidFill>
              </a:rPr>
              <a:t># फ्रेंच साधने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hi-IN" sz="3600" dirty="0"/>
              <a:t>१. फ्रेंच गव्हर्नर मार्टिनची रोजनिशी</a:t>
            </a:r>
            <a:endParaRPr lang="en-US" sz="3600" dirty="0"/>
          </a:p>
          <a:p>
            <a:r>
              <a:rPr lang="hi-IN" sz="3600" dirty="0"/>
              <a:t>२. </a:t>
            </a:r>
            <a:r>
              <a:rPr lang="en-IN" sz="3600" dirty="0"/>
              <a:t>The Historic de Shivaji – </a:t>
            </a:r>
            <a:r>
              <a:rPr lang="hi-IN" sz="3600" dirty="0"/>
              <a:t>डोरलेन्स</a:t>
            </a:r>
            <a:endParaRPr lang="en-US" sz="3600" dirty="0"/>
          </a:p>
          <a:p>
            <a:r>
              <a:rPr lang="hi-IN" sz="3600" dirty="0"/>
              <a:t>३. </a:t>
            </a:r>
            <a:r>
              <a:rPr lang="en-IN" sz="3600" dirty="0"/>
              <a:t>Relation between the French and the </a:t>
            </a:r>
            <a:r>
              <a:rPr lang="en-IN" sz="3600" dirty="0" err="1"/>
              <a:t>marathas</a:t>
            </a:r>
            <a:r>
              <a:rPr lang="en-IN" sz="3600" dirty="0"/>
              <a:t> - </a:t>
            </a:r>
            <a:r>
              <a:rPr lang="hi-IN" sz="3600" dirty="0"/>
              <a:t>डॉ. हाताळकर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91448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D83C1-68CD-48DF-B62F-F7EFED52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98"/>
            <a:ext cx="10515600" cy="852256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hi-IN" dirty="0">
                <a:solidFill>
                  <a:srgbClr val="FF0000"/>
                </a:solidFill>
              </a:rPr>
              <a:t># डच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472C6-D4FB-4E1E-B335-DB1AB04D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4"/>
            <a:ext cx="10515600" cy="5601810"/>
          </a:xfrm>
        </p:spPr>
        <p:txBody>
          <a:bodyPr>
            <a:noAutofit/>
          </a:bodyPr>
          <a:lstStyle/>
          <a:p>
            <a:r>
              <a:rPr lang="hi-IN" sz="3600" dirty="0"/>
              <a:t>१. </a:t>
            </a:r>
            <a:r>
              <a:rPr lang="en-IN" sz="3600" dirty="0"/>
              <a:t>Shivaji the Great - </a:t>
            </a:r>
            <a:r>
              <a:rPr lang="hi-IN" sz="3600" dirty="0"/>
              <a:t>डॉ बाळकृष्ण.</a:t>
            </a:r>
            <a:endParaRPr lang="en-US" sz="3600" dirty="0"/>
          </a:p>
          <a:p>
            <a:r>
              <a:rPr lang="hi-IN" sz="3600" dirty="0"/>
              <a:t>२. डच भाषेतील कागदपत्रे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</a:t>
            </a:r>
            <a:r>
              <a:rPr lang="hi-IN" sz="4400" dirty="0">
                <a:solidFill>
                  <a:srgbClr val="FF0000"/>
                </a:solidFill>
              </a:rPr>
              <a:t># परकीय प्रवाशांचे वृत्तान्त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hi-IN" sz="3600" dirty="0"/>
              <a:t>१. जॉन फ्रायर – इंग्लंड</a:t>
            </a:r>
            <a:endParaRPr lang="en-US" sz="3600" dirty="0"/>
          </a:p>
          <a:p>
            <a:r>
              <a:rPr lang="hi-IN" sz="3600" dirty="0"/>
              <a:t>२. पियर दि अर्लिंस – पोर्तुगीज</a:t>
            </a:r>
            <a:endParaRPr lang="en-US" sz="3600" dirty="0"/>
          </a:p>
          <a:p>
            <a:r>
              <a:rPr lang="hi-IN" sz="3600" dirty="0"/>
              <a:t>३. निकोलाय मनुची – इटली</a:t>
            </a:r>
            <a:endParaRPr lang="en-US" sz="3600" dirty="0"/>
          </a:p>
          <a:p>
            <a:r>
              <a:rPr lang="hi-IN" sz="3600" dirty="0"/>
              <a:t>४. अबे कॅरे – फ्रान्स</a:t>
            </a:r>
            <a:endParaRPr lang="en-US" sz="3600" dirty="0"/>
          </a:p>
          <a:p>
            <a:r>
              <a:rPr lang="hi-IN" sz="3600" dirty="0"/>
              <a:t>५. बर्नियर - फ्रान्स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053050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7D9DF-76E7-437B-A090-C2000235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" y="365125"/>
            <a:ext cx="10537054" cy="1325563"/>
          </a:xfrm>
        </p:spPr>
        <p:txBody>
          <a:bodyPr/>
          <a:lstStyle/>
          <a:p>
            <a:r>
              <a:rPr lang="en-IN" dirty="0"/>
              <a:t>      </a:t>
            </a:r>
            <a:r>
              <a:rPr lang="hi-IN" dirty="0">
                <a:solidFill>
                  <a:srgbClr val="FF0000"/>
                </a:solidFill>
              </a:rPr>
              <a:t>मराठ्यांच्या इतिहासाची भौतिक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89D51-792D-4429-9A1E-26920D4038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hindiNumPeriod"/>
            </a:pPr>
            <a:r>
              <a:rPr lang="hi-IN" sz="4000" dirty="0"/>
              <a:t>शिलालेख</a:t>
            </a:r>
            <a:endParaRPr lang="en-IN" sz="4000" dirty="0"/>
          </a:p>
          <a:p>
            <a:pPr marL="514350" indent="-514350">
              <a:buAutoNum type="hindiNumPeriod"/>
            </a:pPr>
            <a:endParaRPr lang="en-IN" sz="4000" dirty="0"/>
          </a:p>
          <a:p>
            <a:pPr marL="0" indent="0">
              <a:buNone/>
            </a:pPr>
            <a:r>
              <a:rPr lang="hi-IN" sz="4000" dirty="0"/>
              <a:t>२. किल्ले</a:t>
            </a:r>
            <a:endParaRPr lang="en-IN" sz="4000" dirty="0"/>
          </a:p>
          <a:p>
            <a:pPr marL="0" indent="0">
              <a:buNone/>
            </a:pPr>
            <a:endParaRPr lang="en-IN" sz="4000" dirty="0"/>
          </a:p>
          <a:p>
            <a:pPr marL="0" indent="0">
              <a:buNone/>
            </a:pPr>
            <a:r>
              <a:rPr lang="hi-IN" sz="4000" dirty="0"/>
              <a:t>३. राजवाडे</a:t>
            </a:r>
            <a:endParaRPr lang="en-IN" sz="4000" dirty="0"/>
          </a:p>
          <a:p>
            <a:pPr marL="0" indent="0">
              <a:buNone/>
            </a:pPr>
            <a:endParaRPr lang="en-IN" sz="4000" dirty="0"/>
          </a:p>
          <a:p>
            <a:pPr marL="0" indent="0">
              <a:buNone/>
            </a:pPr>
            <a:r>
              <a:rPr lang="hi-IN" sz="4000" dirty="0"/>
              <a:t>४. कबरी</a:t>
            </a:r>
            <a:endParaRPr lang="en-IN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06E8563-63D2-44E3-BDB1-0045DDFDD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85" y="1562470"/>
            <a:ext cx="6842813" cy="4838329"/>
          </a:xfrm>
        </p:spPr>
      </p:pic>
    </p:spTree>
    <p:extLst>
      <p:ext uri="{BB962C8B-B14F-4D97-AF65-F5344CB8AC3E}">
        <p14:creationId xmlns:p14="http://schemas.microsoft.com/office/powerpoint/2010/main" val="74325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16CE7-A7F1-433C-B9FA-A5FF957B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      </a:t>
            </a:r>
            <a:r>
              <a:rPr lang="hi-IN" dirty="0">
                <a:solidFill>
                  <a:srgbClr val="FF0000"/>
                </a:solidFill>
              </a:rPr>
              <a:t>मराठ्यांच्या इतिहासाची भौतिक साधने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B0D49-D867-48C4-9F0C-38CDC33164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i-IN" sz="4000" dirty="0"/>
              <a:t>५. मंदिरे</a:t>
            </a:r>
            <a:endParaRPr lang="en-IN" sz="4000" dirty="0"/>
          </a:p>
          <a:p>
            <a:endParaRPr lang="en-IN" sz="4000" dirty="0"/>
          </a:p>
          <a:p>
            <a:r>
              <a:rPr lang="hi-IN" sz="4000" dirty="0"/>
              <a:t>६. पडक्या इमारती</a:t>
            </a:r>
            <a:endParaRPr lang="en-IN" sz="4000" dirty="0"/>
          </a:p>
          <a:p>
            <a:endParaRPr lang="en-IN" sz="4000" dirty="0"/>
          </a:p>
          <a:p>
            <a:r>
              <a:rPr lang="hi-IN" sz="4000" dirty="0"/>
              <a:t>७. गढी व वाडे</a:t>
            </a:r>
            <a:endParaRPr lang="en-IN" sz="4000" dirty="0"/>
          </a:p>
          <a:p>
            <a:endParaRPr lang="en-IN" sz="4000" dirty="0"/>
          </a:p>
          <a:p>
            <a:r>
              <a:rPr lang="hi-IN" sz="4000" dirty="0"/>
              <a:t>८.  नाणी</a:t>
            </a:r>
            <a:endParaRPr lang="en-IN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C0A4860-BC69-455C-A841-2D7A165FC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06" y="2778710"/>
            <a:ext cx="5681708" cy="3204839"/>
          </a:xfrm>
        </p:spPr>
      </p:pic>
    </p:spTree>
    <p:extLst>
      <p:ext uri="{BB962C8B-B14F-4D97-AF65-F5344CB8AC3E}">
        <p14:creationId xmlns:p14="http://schemas.microsoft.com/office/powerpoint/2010/main" val="310133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06B9A-C343-44B6-8C02-5976D9C5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9A1FF1-3050-4593-9368-D929D0DEF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365125"/>
            <a:ext cx="9951867" cy="6310883"/>
          </a:xfrm>
        </p:spPr>
      </p:pic>
    </p:spTree>
    <p:extLst>
      <p:ext uri="{BB962C8B-B14F-4D97-AF65-F5344CB8AC3E}">
        <p14:creationId xmlns:p14="http://schemas.microsoft.com/office/powerpoint/2010/main" val="8710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D80FE-80D6-4DC8-94D7-D822B45E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9096409-A2DE-40E7-A42F-9061FFA443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B4E5F-9A19-47E3-B91D-1007A5D46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41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63A5-4AD6-4535-A219-F21B1929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6DF7ADAC-D6CB-471A-B9DE-A55DD6F914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3CB44-1B67-40D8-9337-5D68BB17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3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5F224-9C02-463C-8225-D25BED6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2FE8537-8F8A-4502-99F3-3CE19776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764DE-4436-4E0E-9E0C-9C54BC0F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19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6E70A-661D-4966-8908-3EB36CB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B85D6D5-745B-4DCD-BC82-4F3AFAF7E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9118FE-D241-484A-9105-F80B33B7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75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19AE9-02C0-47D6-9FC0-3424DCC5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/>
              <a:t>प्रकरण पहिले</a:t>
            </a:r>
            <a:r>
              <a:rPr lang="en-US" sz="3000" dirty="0"/>
              <a:t>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i-IN" sz="5000" dirty="0"/>
              <a:t>मराठ्यांच्या इतिहासाची साधने</a:t>
            </a:r>
            <a:endParaRPr lang="en-IN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96E0E-6C95-4A8C-AA14-B8AA0FBF5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पार्श्वभूमी</a:t>
            </a:r>
            <a:endParaRPr lang="en-US" dirty="0"/>
          </a:p>
          <a:p>
            <a:r>
              <a:rPr lang="hi-IN" dirty="0"/>
              <a:t>साधन म्हणजे काय?</a:t>
            </a:r>
            <a:endParaRPr lang="en-US" dirty="0"/>
          </a:p>
          <a:p>
            <a:r>
              <a:rPr lang="hi-IN" dirty="0"/>
              <a:t>इतिहासात साधनाचे महत्त्व.</a:t>
            </a:r>
            <a:endParaRPr lang="en-US" dirty="0"/>
          </a:p>
          <a:p>
            <a:r>
              <a:rPr lang="hi-IN" dirty="0">
                <a:solidFill>
                  <a:srgbClr val="FF0000"/>
                </a:solidFill>
              </a:rPr>
              <a:t>साधनाचे दोन प्रकार.   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hi-IN" dirty="0"/>
              <a:t>१.</a:t>
            </a:r>
            <a:r>
              <a:rPr lang="en-US" dirty="0"/>
              <a:t>  </a:t>
            </a:r>
            <a:r>
              <a:rPr lang="hi-IN" dirty="0"/>
              <a:t>वाड.मयीन साधने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hi-IN" dirty="0"/>
              <a:t>२.</a:t>
            </a:r>
            <a:r>
              <a:rPr lang="en-US" dirty="0"/>
              <a:t> </a:t>
            </a:r>
            <a:r>
              <a:rPr lang="hi-IN" dirty="0"/>
              <a:t> भौतिक साधने</a:t>
            </a:r>
            <a:endParaRPr lang="en-US" dirty="0"/>
          </a:p>
          <a:p>
            <a:r>
              <a:rPr lang="hi-IN" dirty="0">
                <a:solidFill>
                  <a:srgbClr val="FF0000"/>
                </a:solidFill>
              </a:rPr>
              <a:t>मराठ्यांच्या इतिहासाच्या वाड.मयीन साधनाचे दोन भागात वर्गीकरण</a:t>
            </a:r>
            <a:r>
              <a:rPr lang="hi-IN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hi-IN" dirty="0"/>
              <a:t>१. भारतीय भाषेतील साधने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hi-IN" dirty="0"/>
              <a:t>२. परकीय भाषेतील साधने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03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3527B-8966-4CCF-BFAD-56EAADAC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A81A723-C058-4C7A-95A4-13B833476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306512-84F7-484C-BC7D-56EF8767F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92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199E7-BF49-473A-A180-271E97FB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4AFA0502-CB0A-49E2-AF5C-867AF3707E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DF043E-DBA0-4365-AC77-2F2E2076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725BB-C29E-458E-AAB9-FFBC6A85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भारतीय भाषेतील साधने :-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</a:t>
            </a:r>
            <a:r>
              <a:rPr lang="hi-IN" dirty="0"/>
              <a:t># </a:t>
            </a:r>
            <a:r>
              <a:rPr lang="hi-IN" dirty="0">
                <a:solidFill>
                  <a:srgbClr val="FF0000"/>
                </a:solidFill>
              </a:rPr>
              <a:t>संस्कृत साधने</a:t>
            </a:r>
            <a:r>
              <a:rPr lang="en-US" dirty="0">
                <a:solidFill>
                  <a:srgbClr val="FF0000"/>
                </a:solidFill>
              </a:rPr>
              <a:t> 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730EA-D7AA-43A7-B2F9-FB77ABAE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i-IN" sz="4000" dirty="0"/>
              <a:t>१. राधामाधवविलासचंपू - जयराम पिंड्ये.</a:t>
            </a:r>
            <a:endParaRPr lang="en-US" sz="4000" dirty="0"/>
          </a:p>
          <a:p>
            <a:r>
              <a:rPr lang="hi-IN" sz="4000" dirty="0"/>
              <a:t>२. शिवभारत - कवींद्र परमानंद.</a:t>
            </a:r>
            <a:endParaRPr lang="en-US" sz="4000" dirty="0"/>
          </a:p>
          <a:p>
            <a:r>
              <a:rPr lang="hi-IN" sz="4000" dirty="0"/>
              <a:t>३. अनुपुराण - कवींद्र परमानंदाच्या मुलगा देवदत्त</a:t>
            </a:r>
            <a:r>
              <a:rPr lang="en-US" sz="4000" dirty="0"/>
              <a:t> </a:t>
            </a:r>
            <a:r>
              <a:rPr lang="hi-IN" sz="4000" dirty="0"/>
              <a:t>आणि नंतर गोविंद या नातवाने रचले.</a:t>
            </a:r>
            <a:endParaRPr lang="en-US" sz="4000" dirty="0"/>
          </a:p>
          <a:p>
            <a:r>
              <a:rPr lang="hi-IN" sz="4000" dirty="0"/>
              <a:t>४. पर्णालपर्वतग्रहनाख्यानम् - जयराम पिंड्ये.</a:t>
            </a:r>
            <a:endParaRPr lang="en-US" sz="4000" dirty="0"/>
          </a:p>
          <a:p>
            <a:r>
              <a:rPr lang="hi-IN" sz="4000" dirty="0"/>
              <a:t>५. शिवराज्याभिषेक कल्पतरू - अनिरुद्ध सरस्वती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60449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AAEF4-169F-4EF1-92FE-0311314E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# </a:t>
            </a:r>
            <a:r>
              <a:rPr lang="hi-IN" dirty="0">
                <a:solidFill>
                  <a:srgbClr val="FF0000"/>
                </a:solidFill>
              </a:rPr>
              <a:t>संस्कृत साधने</a:t>
            </a:r>
            <a:r>
              <a:rPr lang="en-US" dirty="0">
                <a:solidFill>
                  <a:srgbClr val="FF0000"/>
                </a:solidFill>
              </a:rPr>
              <a:t> 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84455-346E-47F5-9E5A-4FEF2796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4000" dirty="0"/>
              <a:t>६. राज्यव्यवहारकोष - धुंडिराज लक्ष्मण व्यास</a:t>
            </a:r>
            <a:r>
              <a:rPr lang="en-US" sz="4000" dirty="0"/>
              <a:t>.</a:t>
            </a:r>
          </a:p>
          <a:p>
            <a:r>
              <a:rPr lang="hi-IN" sz="4000" dirty="0"/>
              <a:t>७. राजारामचरितम् - केशव पंडित.</a:t>
            </a:r>
            <a:endParaRPr lang="en-US" sz="4000" dirty="0"/>
          </a:p>
          <a:p>
            <a:r>
              <a:rPr lang="hi-IN" sz="4000" dirty="0"/>
              <a:t>८. दंडनिती - केशव पंडित.</a:t>
            </a:r>
            <a:endParaRPr lang="en-US" sz="4000" dirty="0"/>
          </a:p>
          <a:p>
            <a:r>
              <a:rPr lang="hi-IN" sz="4000" dirty="0"/>
              <a:t>९. इतर ग्रंथ - विश्वगुणदर्शन, बुधभुषणम,</a:t>
            </a:r>
            <a:r>
              <a:rPr lang="en-US" sz="4000" dirty="0"/>
              <a:t> </a:t>
            </a:r>
            <a:r>
              <a:rPr lang="hi-IN" sz="4000" dirty="0"/>
              <a:t>शाहीद्रविलास, भोसले </a:t>
            </a:r>
            <a:r>
              <a:rPr lang="en-US" sz="4000" dirty="0"/>
              <a:t> </a:t>
            </a:r>
            <a:r>
              <a:rPr lang="hi-IN" sz="4000" dirty="0"/>
              <a:t>वंशावळी,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</a:t>
            </a:r>
            <a:r>
              <a:rPr lang="hi-IN" sz="4000" dirty="0"/>
              <a:t>समयनय, शिवकाव्य ई.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15399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C36C6-CA0D-422E-854B-648AE037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# </a:t>
            </a:r>
            <a:r>
              <a:rPr lang="hi-IN" dirty="0">
                <a:solidFill>
                  <a:srgbClr val="FF0000"/>
                </a:solidFill>
              </a:rPr>
              <a:t>हिंदी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CABED-5A3B-4CAF-BEDC-42E95DA5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hindiNumPeriod"/>
            </a:pPr>
            <a:r>
              <a:rPr lang="hi-IN" sz="4500" dirty="0"/>
              <a:t>शिवराजभूषण - कवी भूषण. </a:t>
            </a:r>
            <a:endParaRPr lang="en-US" sz="4500" dirty="0"/>
          </a:p>
          <a:p>
            <a:pPr marL="0" indent="0">
              <a:buNone/>
            </a:pPr>
            <a:r>
              <a:rPr lang="hi-IN" sz="4500" dirty="0"/>
              <a:t>    </a:t>
            </a:r>
            <a:endParaRPr lang="en-US" sz="4500" dirty="0"/>
          </a:p>
          <a:p>
            <a:pPr marL="0" indent="0">
              <a:buNone/>
            </a:pPr>
            <a:r>
              <a:rPr lang="hi-IN" sz="4500" dirty="0"/>
              <a:t>२. शिवबावनी - कवी भूषण. </a:t>
            </a:r>
            <a:endParaRPr lang="en-US" sz="4500" dirty="0"/>
          </a:p>
          <a:p>
            <a:pPr marL="0" indent="0">
              <a:buNone/>
            </a:pPr>
            <a:r>
              <a:rPr lang="hi-IN" sz="4500" dirty="0"/>
              <a:t>    </a:t>
            </a:r>
            <a:endParaRPr lang="en-US" sz="4500" dirty="0"/>
          </a:p>
          <a:p>
            <a:pPr marL="0" indent="0">
              <a:buNone/>
            </a:pPr>
            <a:r>
              <a:rPr lang="hi-IN" sz="4500" dirty="0"/>
              <a:t>३. छत्रप्रकाश - लाल कवी.</a:t>
            </a:r>
            <a:endParaRPr lang="en-IN" sz="4500" dirty="0"/>
          </a:p>
        </p:txBody>
      </p:sp>
    </p:spTree>
    <p:extLst>
      <p:ext uri="{BB962C8B-B14F-4D97-AF65-F5344CB8AC3E}">
        <p14:creationId xmlns:p14="http://schemas.microsoft.com/office/powerpoint/2010/main" val="381585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DA66D-4235-4B94-ACA4-E6B8E95B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# </a:t>
            </a:r>
            <a:r>
              <a:rPr lang="hi-IN" dirty="0">
                <a:solidFill>
                  <a:srgbClr val="FF0000"/>
                </a:solidFill>
              </a:rPr>
              <a:t>राजस्थानी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B4D7E-3711-4638-A233-D65E54EA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i-IN" sz="4500" dirty="0"/>
              <a:t>राजस्थानी भाषेतील सर्व साधने पत्रव्यवहाररुपी आहेत. मिर्झाराजा जयसिंग व महाराणा जसवंतसिंग यांची पत्रे महत्त्वाची आहेत. या भाषेतील साधनांमधून शाहिस्तेखान घटना, शिवाजी महाराजाची आग्रा भेट व सुटका इत्यादी विषयी माहिती मिळते.</a:t>
            </a:r>
            <a:endParaRPr lang="en-IN" sz="4500" dirty="0"/>
          </a:p>
        </p:txBody>
      </p:sp>
    </p:spTree>
    <p:extLst>
      <p:ext uri="{BB962C8B-B14F-4D97-AF65-F5344CB8AC3E}">
        <p14:creationId xmlns:p14="http://schemas.microsoft.com/office/powerpoint/2010/main" val="42784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C9C45-9225-46D9-962B-91790221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rgbClr val="FF0000"/>
                </a:solidFill>
              </a:rPr>
              <a:t># कानडी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217A8-1CCA-46AF-9E6C-F60CCC0E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4500" dirty="0"/>
              <a:t>१. </a:t>
            </a:r>
            <a:r>
              <a:rPr lang="hi-IN" sz="4000" dirty="0"/>
              <a:t>कंठीरुनरसराजविजयम - कवी गोविंद वैद्य.     </a:t>
            </a:r>
            <a:endParaRPr lang="en-US" sz="4000" dirty="0"/>
          </a:p>
          <a:p>
            <a:endParaRPr lang="en-US" sz="4500" dirty="0"/>
          </a:p>
          <a:p>
            <a:r>
              <a:rPr lang="hi-IN" sz="4500" dirty="0"/>
              <a:t>२. केळदिनृपविजयम - कवी लींगणा.</a:t>
            </a:r>
            <a:endParaRPr lang="en-US" sz="4500" dirty="0"/>
          </a:p>
          <a:p>
            <a:pPr marL="0" indent="0">
              <a:buNone/>
            </a:pPr>
            <a:r>
              <a:rPr lang="hi-IN" sz="4500" dirty="0"/>
              <a:t>     </a:t>
            </a:r>
            <a:endParaRPr lang="en-US" sz="4500" dirty="0"/>
          </a:p>
          <a:p>
            <a:r>
              <a:rPr lang="hi-IN" sz="4500" dirty="0"/>
              <a:t>३. बिनंपी -  कवी चीकदेवराज.</a:t>
            </a:r>
            <a:endParaRPr lang="en-IN" sz="4500" dirty="0"/>
          </a:p>
        </p:txBody>
      </p:sp>
    </p:spTree>
    <p:extLst>
      <p:ext uri="{BB962C8B-B14F-4D97-AF65-F5344CB8AC3E}">
        <p14:creationId xmlns:p14="http://schemas.microsoft.com/office/powerpoint/2010/main" val="9015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33A5A-393B-4E3B-B55A-376C05A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85999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</a:t>
            </a:r>
            <a:r>
              <a:rPr lang="hi-IN" dirty="0">
                <a:solidFill>
                  <a:srgbClr val="FF0000"/>
                </a:solidFill>
              </a:rPr>
              <a:t>मराठी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F5F46-D6A4-443A-B4C6-62840ED5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291092"/>
          </a:xfrm>
        </p:spPr>
        <p:txBody>
          <a:bodyPr>
            <a:noAutofit/>
          </a:bodyPr>
          <a:lstStyle/>
          <a:p>
            <a:pPr marL="971550" lvl="1" indent="-514350">
              <a:buAutoNum type="hindiNumPeriod"/>
            </a:pPr>
            <a:r>
              <a:rPr lang="hi-IN" sz="4000" dirty="0"/>
              <a:t>मराठी कागदपत्रे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२.</a:t>
            </a:r>
            <a:r>
              <a:rPr lang="en-US" sz="4000" dirty="0"/>
              <a:t>  </a:t>
            </a:r>
            <a:r>
              <a:rPr lang="hi-IN" sz="4000" dirty="0"/>
              <a:t>शकावल्या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३. मस्तके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४. आज्ञापत्र - रामचंद्रपंत अमात्य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५. पोवाडे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६. लावण्या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७. संताचे वाड.मय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</a:t>
            </a:r>
            <a:r>
              <a:rPr lang="hi-IN" sz="4000" dirty="0"/>
              <a:t>८. बखरी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53051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3F82B-65A3-49E7-9CA0-3009AABD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hi-IN" dirty="0">
                <a:solidFill>
                  <a:srgbClr val="7030A0"/>
                </a:solidFill>
              </a:rPr>
              <a:t>परकीय भाषेतील साधने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</a:t>
            </a:r>
            <a:r>
              <a:rPr lang="hi-IN" dirty="0">
                <a:solidFill>
                  <a:srgbClr val="FF0000"/>
                </a:solidFill>
              </a:rPr>
              <a:t># फारसी साधने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A646F-3E00-4705-9649-D835DDFB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273335"/>
          </a:xfrm>
        </p:spPr>
        <p:txBody>
          <a:bodyPr>
            <a:normAutofit/>
          </a:bodyPr>
          <a:lstStyle/>
          <a:p>
            <a:r>
              <a:rPr lang="hi-IN" sz="3200" dirty="0"/>
              <a:t>१. मासिरे आलमगिरी - साकैन मुस्तैदखान</a:t>
            </a:r>
            <a:endParaRPr lang="en-US" sz="3200" dirty="0"/>
          </a:p>
          <a:p>
            <a:r>
              <a:rPr lang="hi-IN" sz="3200" dirty="0"/>
              <a:t>२. तारीखे खाफीखान – खाफीखान</a:t>
            </a:r>
            <a:endParaRPr lang="en-US" sz="3200" dirty="0"/>
          </a:p>
          <a:p>
            <a:r>
              <a:rPr lang="hi-IN" sz="3200" dirty="0"/>
              <a:t>३. तारीखे दिलकुशा - भीमसेन सक्सेना</a:t>
            </a:r>
            <a:endParaRPr lang="en-US" sz="3200" dirty="0"/>
          </a:p>
          <a:p>
            <a:r>
              <a:rPr lang="hi-IN" sz="3200" dirty="0"/>
              <a:t>४. फतुहाते आलमगिरी - ईश्वरदास नागर</a:t>
            </a:r>
            <a:endParaRPr lang="en-US" sz="3200" dirty="0"/>
          </a:p>
          <a:p>
            <a:r>
              <a:rPr lang="hi-IN" sz="3200" dirty="0"/>
              <a:t>५. मातब्बरखानाची पत्रे</a:t>
            </a:r>
            <a:endParaRPr lang="en-US" sz="3200" dirty="0"/>
          </a:p>
          <a:p>
            <a:r>
              <a:rPr lang="hi-IN" sz="3200" dirty="0"/>
              <a:t>६. लुतफुल्लखानाची पत्रे उर्फ इन्शा ई माधोराम</a:t>
            </a:r>
            <a:endParaRPr lang="en-US" sz="3200" dirty="0"/>
          </a:p>
          <a:p>
            <a:r>
              <a:rPr lang="hi-IN" sz="3200" dirty="0"/>
              <a:t>७. खतुते शिवाजी</a:t>
            </a:r>
            <a:endParaRPr lang="en-US" sz="3200" dirty="0"/>
          </a:p>
          <a:p>
            <a:r>
              <a:rPr lang="hi-IN" sz="3200" dirty="0"/>
              <a:t>८. बु पुसला ऊस सलातीन - मोहम्मद इब्राहिम अझुबैरी</a:t>
            </a:r>
            <a:endParaRPr lang="en-US" sz="3200" dirty="0"/>
          </a:p>
          <a:p>
            <a:r>
              <a:rPr lang="hi-IN" sz="3200" dirty="0"/>
              <a:t>९. हफ्त अंजुमन - उदयराज मुंसी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764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530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Office Theme</vt:lpstr>
      <vt:lpstr>शिवजागृती वरिष्ठ महाविद्यालय, नळेगाव, जि. लातूर Online Class Class :- BASY,   Sem :- III Subject :-  History Paper :- Chattrapati Shivaji and His Times</vt:lpstr>
      <vt:lpstr>प्रकरण पहिले: मराठ्यांच्या इतिहासाची साधने</vt:lpstr>
      <vt:lpstr>भारतीय भाषेतील साधने :-        # संस्कृत साधने -</vt:lpstr>
      <vt:lpstr># संस्कृत साधने -</vt:lpstr>
      <vt:lpstr># हिंदी साधने</vt:lpstr>
      <vt:lpstr># राजस्थानी साधने</vt:lpstr>
      <vt:lpstr># कानडी साधने</vt:lpstr>
      <vt:lpstr>                             मराठी साधने</vt:lpstr>
      <vt:lpstr>   परकीय भाषेतील साधने                       # फारसी साधने</vt:lpstr>
      <vt:lpstr>                       # इंग्रजी साधने</vt:lpstr>
      <vt:lpstr>                     # पोर्तुगीज साधने</vt:lpstr>
      <vt:lpstr>                         # डच साधने</vt:lpstr>
      <vt:lpstr>      मराठ्यांच्या इतिहासाची भौतिक साधने</vt:lpstr>
      <vt:lpstr>      मराठ्यांच्या इतिहासाची भौतिक साधने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शिवजागृती वरिष्ठ महाविद्यालय, नळेगाव, जि. लातूर Online Class Class :- BASY,   Sem :- III Subject :-  History Paper :- Chattrapati Shivaji and His Times</dc:title>
  <dc:creator>Omshiva Ligade</dc:creator>
  <cp:lastModifiedBy>Microsoft</cp:lastModifiedBy>
  <cp:revision>19</cp:revision>
  <dcterms:created xsi:type="dcterms:W3CDTF">2020-08-05T11:22:58Z</dcterms:created>
  <dcterms:modified xsi:type="dcterms:W3CDTF">2021-02-21T12:39:35Z</dcterms:modified>
</cp:coreProperties>
</file>