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mshiva Ligade" initials="OL" lastIdx="1" clrIdx="0">
    <p:extLst>
      <p:ext uri="{19B8F6BF-5375-455C-9EA6-DF929625EA0E}">
        <p15:presenceInfo xmlns:p15="http://schemas.microsoft.com/office/powerpoint/2012/main" userId="fee34ddfb899889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mshiva Ligade" userId="fee34ddfb899889a" providerId="LiveId" clId="{10A3A84E-F1AC-4C48-86A4-72AABD75BF9B}"/>
    <pc:docChg chg="modSld">
      <pc:chgData name="Omshiva Ligade" userId="fee34ddfb899889a" providerId="LiveId" clId="{10A3A84E-F1AC-4C48-86A4-72AABD75BF9B}" dt="2020-08-11T08:59:10.118" v="16"/>
      <pc:docMkLst>
        <pc:docMk/>
      </pc:docMkLst>
      <pc:sldChg chg="modSp mod">
        <pc:chgData name="Omshiva Ligade" userId="fee34ddfb899889a" providerId="LiveId" clId="{10A3A84E-F1AC-4C48-86A4-72AABD75BF9B}" dt="2020-08-11T08:57:31.496" v="13"/>
        <pc:sldMkLst>
          <pc:docMk/>
          <pc:sldMk cId="2100790423" sldId="259"/>
        </pc:sldMkLst>
        <pc:spChg chg="mod">
          <ac:chgData name="Omshiva Ligade" userId="fee34ddfb899889a" providerId="LiveId" clId="{10A3A84E-F1AC-4C48-86A4-72AABD75BF9B}" dt="2020-08-11T08:56:15.121" v="10" actId="20577"/>
          <ac:spMkLst>
            <pc:docMk/>
            <pc:sldMk cId="2100790423" sldId="259"/>
            <ac:spMk id="2" creationId="{3557F312-C30E-41F1-B224-2CF908F9466D}"/>
          </ac:spMkLst>
        </pc:spChg>
        <pc:spChg chg="mod">
          <ac:chgData name="Omshiva Ligade" userId="fee34ddfb899889a" providerId="LiveId" clId="{10A3A84E-F1AC-4C48-86A4-72AABD75BF9B}" dt="2020-08-11T08:57:31.496" v="13"/>
          <ac:spMkLst>
            <pc:docMk/>
            <pc:sldMk cId="2100790423" sldId="259"/>
            <ac:spMk id="3" creationId="{25E6101C-16D8-4070-B3DB-2A4D5DA6C063}"/>
          </ac:spMkLst>
        </pc:spChg>
      </pc:sldChg>
      <pc:sldChg chg="modSp mod">
        <pc:chgData name="Omshiva Ligade" userId="fee34ddfb899889a" providerId="LiveId" clId="{10A3A84E-F1AC-4C48-86A4-72AABD75BF9B}" dt="2020-08-11T08:55:36.878" v="1" actId="207"/>
        <pc:sldMkLst>
          <pc:docMk/>
          <pc:sldMk cId="3226455036" sldId="260"/>
        </pc:sldMkLst>
        <pc:spChg chg="mod">
          <ac:chgData name="Omshiva Ligade" userId="fee34ddfb899889a" providerId="LiveId" clId="{10A3A84E-F1AC-4C48-86A4-72AABD75BF9B}" dt="2020-08-11T08:55:36.878" v="1" actId="207"/>
          <ac:spMkLst>
            <pc:docMk/>
            <pc:sldMk cId="3226455036" sldId="260"/>
            <ac:spMk id="2" creationId="{4810D684-1B7E-4D87-B612-C1BB738C4B75}"/>
          </ac:spMkLst>
        </pc:spChg>
      </pc:sldChg>
      <pc:sldChg chg="modSp mod">
        <pc:chgData name="Omshiva Ligade" userId="fee34ddfb899889a" providerId="LiveId" clId="{10A3A84E-F1AC-4C48-86A4-72AABD75BF9B}" dt="2020-08-11T08:59:10.118" v="16"/>
        <pc:sldMkLst>
          <pc:docMk/>
          <pc:sldMk cId="4259336993" sldId="261"/>
        </pc:sldMkLst>
        <pc:spChg chg="mod">
          <ac:chgData name="Omshiva Ligade" userId="fee34ddfb899889a" providerId="LiveId" clId="{10A3A84E-F1AC-4C48-86A4-72AABD75BF9B}" dt="2020-08-11T08:56:33.393" v="11"/>
          <ac:spMkLst>
            <pc:docMk/>
            <pc:sldMk cId="4259336993" sldId="261"/>
            <ac:spMk id="2" creationId="{BA43F365-87B4-4787-97DA-D028D1617E0F}"/>
          </ac:spMkLst>
        </pc:spChg>
        <pc:spChg chg="mod">
          <ac:chgData name="Omshiva Ligade" userId="fee34ddfb899889a" providerId="LiveId" clId="{10A3A84E-F1AC-4C48-86A4-72AABD75BF9B}" dt="2020-08-11T08:59:10.118" v="16"/>
          <ac:spMkLst>
            <pc:docMk/>
            <pc:sldMk cId="4259336993" sldId="261"/>
            <ac:spMk id="3" creationId="{DE1EDAA4-922F-4018-AF74-3C65F2B1AA57}"/>
          </ac:spMkLst>
        </pc:spChg>
      </pc:sldChg>
      <pc:sldChg chg="modSp mod">
        <pc:chgData name="Omshiva Ligade" userId="fee34ddfb899889a" providerId="LiveId" clId="{10A3A84E-F1AC-4C48-86A4-72AABD75BF9B}" dt="2020-08-11T08:56:43.691" v="12"/>
        <pc:sldMkLst>
          <pc:docMk/>
          <pc:sldMk cId="567634257" sldId="262"/>
        </pc:sldMkLst>
        <pc:spChg chg="mod">
          <ac:chgData name="Omshiva Ligade" userId="fee34ddfb899889a" providerId="LiveId" clId="{10A3A84E-F1AC-4C48-86A4-72AABD75BF9B}" dt="2020-08-11T08:56:43.691" v="12"/>
          <ac:spMkLst>
            <pc:docMk/>
            <pc:sldMk cId="567634257" sldId="262"/>
            <ac:spMk id="2" creationId="{A03844E4-6685-478E-8B7D-DB81F55BF544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8-11T13:09:22.128" idx="1">
    <p:pos x="777" y="1739"/>
    <p:text/>
    <p:extLst>
      <p:ext uri="{C676402C-5697-4E1C-873F-D02D1690AC5C}">
        <p15:threadingInfo xmlns:p15="http://schemas.microsoft.com/office/powerpoint/2012/main" timeZoneBias="-33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4817CA-6980-4AD3-9CC1-390790834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684125A-8207-478F-9EFA-F22D1BC073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DC57D7-73D6-438A-8498-8810694EF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1032-28D6-4FDA-B155-83DF32DB40D2}" type="datetimeFigureOut">
              <a:rPr lang="en-IN" smtClean="0"/>
              <a:t>21/02/2021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4734729-43C5-4BE7-89C8-73A495CE6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0EAD624-5D0B-47CE-B778-388B00B6C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E3BB-43AA-45EC-AB22-124EE52BE2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51614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9654D1-99AC-433B-BE1F-9FABFDFD9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2A40614-CAF0-46D6-9576-348717E43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455515-333D-4A9C-B2ED-8552A42BB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1032-28D6-4FDA-B155-83DF32DB40D2}" type="datetimeFigureOut">
              <a:rPr lang="en-IN" smtClean="0"/>
              <a:t>21/02/2021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065FE0-FCDF-4DC0-A489-6586C7710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6B98356-B50B-4448-864F-CD8327AC7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E3BB-43AA-45EC-AB22-124EE52BE2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55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2B93E66-4D62-4EF3-A67D-4B1F46A2C1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80A21B1-B298-4BE6-AD42-EEA85B47E0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69BFD43-3871-4E5B-BA38-7333B251C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1032-28D6-4FDA-B155-83DF32DB40D2}" type="datetimeFigureOut">
              <a:rPr lang="en-IN" smtClean="0"/>
              <a:t>21/02/2021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7D83DA-D2EF-40FE-A3AF-293E811AE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D3A67EE-B49B-4998-AC0F-F3BF56607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E3BB-43AA-45EC-AB22-124EE52BE2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0748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D16E7F-D425-4C96-8B3C-60A8C4831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60051D-62EA-4FAE-ADEE-BED37C5F5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3A47FD-83D1-437A-B7AB-1ACC315BD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1032-28D6-4FDA-B155-83DF32DB40D2}" type="datetimeFigureOut">
              <a:rPr lang="en-IN" smtClean="0"/>
              <a:t>21/02/2021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A26178-D7F7-47EE-ABDE-EA58FB5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F75353-1F53-41F9-8820-C9BF2ADC6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E3BB-43AA-45EC-AB22-124EE52BE2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3274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825FFB-D396-41E5-8BBC-13C56C29C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BDE634F-7BEA-415A-9012-0FD4057B5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145B2E-A0C2-4F67-A12F-0124DDF54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1032-28D6-4FDA-B155-83DF32DB40D2}" type="datetimeFigureOut">
              <a:rPr lang="en-IN" smtClean="0"/>
              <a:t>21/02/2021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97BBC1-3B76-49E8-8243-B96EB7D44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B350B4-8F88-4F27-8A33-07535F540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E3BB-43AA-45EC-AB22-124EE52BE2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5805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2F29D8-6F3D-4C22-A48F-8CAAE212E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82275B-BE30-49E5-A0F6-40DA85D761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F1F2B9C-BC06-4FB4-8947-6A3F5A658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C0A8DA8-6BEF-4554-93DE-C430CD3FA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1032-28D6-4FDA-B155-83DF32DB40D2}" type="datetimeFigureOut">
              <a:rPr lang="en-IN" smtClean="0"/>
              <a:t>21/02/2021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5971DE1-65B3-4009-B62F-F3B540B1C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13D2E2-BE08-46BC-B316-F0363D0A0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E3BB-43AA-45EC-AB22-124EE52BE2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665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B31FC1-B6ED-404B-BB22-BD9CB0BB5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67F92D3-206B-4391-A811-62F6362EE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E67BA1A-C2CE-4F4D-965F-AFF86DF07C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BA67F9D-8BB0-422E-B9D5-3E43DC7B7C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80C1749-01B2-422D-AFAC-C949319EF5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B94081A-C223-402B-95DB-6870246F1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1032-28D6-4FDA-B155-83DF32DB40D2}" type="datetimeFigureOut">
              <a:rPr lang="en-IN" smtClean="0"/>
              <a:t>21/02/2021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8FCF7E2-132C-4594-8706-92D6201FF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FF9F519-1103-422E-9E55-F6AC55E84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E3BB-43AA-45EC-AB22-124EE52BE2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6745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F5835C-4D1F-4E0F-B1CA-8EA191056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10868C7-8FEC-47EF-9343-0239B3034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1032-28D6-4FDA-B155-83DF32DB40D2}" type="datetimeFigureOut">
              <a:rPr lang="en-IN" smtClean="0"/>
              <a:t>21/02/2021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69DF9C8-2A2D-4334-AF4E-50CA94EDD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B7705D4-8CBF-44E9-AAFD-356AC5590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E3BB-43AA-45EC-AB22-124EE52BE2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8603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AD7E5C3-9F57-497E-A749-F8C64DFE1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1032-28D6-4FDA-B155-83DF32DB40D2}" type="datetimeFigureOut">
              <a:rPr lang="en-IN" smtClean="0"/>
              <a:t>21/02/2021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4E39E78-D5EA-4ED1-8ACF-8D8DF5C0C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B58080C-69C1-4335-9561-04152FC73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E3BB-43AA-45EC-AB22-124EE52BE2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781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A60472-CC99-421E-89DE-F7B4695BD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28A134-4575-4109-8178-353C04FA0D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D73AF63-9578-4A3D-A4C2-859070FFD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4EE9E64-14FA-47A4-BA81-5C6054A73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1032-28D6-4FDA-B155-83DF32DB40D2}" type="datetimeFigureOut">
              <a:rPr lang="en-IN" smtClean="0"/>
              <a:t>21/02/2021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D3D8AD9-06FD-49F2-B264-E6299BB6D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7039FD9-5592-49B7-98DD-D06820501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E3BB-43AA-45EC-AB22-124EE52BE2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169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BAD7EB-4D39-4D98-AD40-012F9BFEF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3DD42E3-50E0-43C8-A807-74F2B24739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7EF9355-64FA-474B-84C7-9362E1035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8EB8C92-F989-4424-88F9-A67DD2312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1032-28D6-4FDA-B155-83DF32DB40D2}" type="datetimeFigureOut">
              <a:rPr lang="en-IN" smtClean="0"/>
              <a:t>21/02/2021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F2A0072-EF42-4023-A446-9C4CF0DDB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FFD1AB1-3782-4CDA-A543-F5FA18FA1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3E3BB-43AA-45EC-AB22-124EE52BE2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246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B7785A0-92D7-47E3-AD30-BC4DC9591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C391EB2-415A-43AF-8379-C58D421AF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F78E72D-BE41-4DBC-9930-4B551A45F0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B1032-28D6-4FDA-B155-83DF32DB40D2}" type="datetimeFigureOut">
              <a:rPr lang="en-IN" smtClean="0"/>
              <a:t>21/02/2021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9AF1FD-58F0-4BEB-B292-B6BF6B38D0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6B9428D-C86E-489D-82E8-6E2FF53E1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3E3BB-43AA-45EC-AB22-124EE52BE2A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791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1B286C-B482-4C20-8FFF-564FBC374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798" y="124287"/>
            <a:ext cx="12032201" cy="3764132"/>
          </a:xfrm>
        </p:spPr>
        <p:txBody>
          <a:bodyPr>
            <a:normAutofit/>
          </a:bodyPr>
          <a:lstStyle/>
          <a:p>
            <a:r>
              <a:rPr lang="hi-IN" sz="4000" b="1" dirty="0"/>
              <a:t>शिवजागृती वरिष्ठ महाविद्यालय, नळेगाव, जि. लातूर</a:t>
            </a:r>
            <a:r>
              <a:rPr lang="en-US" sz="3000" dirty="0"/>
              <a:t/>
            </a:r>
            <a:br>
              <a:rPr lang="en-US" sz="3000" dirty="0"/>
            </a:br>
            <a:r>
              <a:rPr lang="en-US" sz="5000" b="1" dirty="0">
                <a:solidFill>
                  <a:srgbClr val="C00000"/>
                </a:solidFill>
              </a:rPr>
              <a:t>Online Class</a:t>
            </a:r>
            <a:r>
              <a:rPr lang="en-US" sz="3000" dirty="0"/>
              <a:t/>
            </a:r>
            <a:br>
              <a:rPr lang="en-US" sz="3000" dirty="0"/>
            </a:br>
            <a:r>
              <a:rPr lang="en-US" sz="3600" b="1" dirty="0" err="1">
                <a:solidFill>
                  <a:srgbClr val="7030A0"/>
                </a:solidFill>
              </a:rPr>
              <a:t>Class</a:t>
            </a:r>
            <a:r>
              <a:rPr lang="en-US" sz="3600" b="1" dirty="0">
                <a:solidFill>
                  <a:srgbClr val="7030A0"/>
                </a:solidFill>
              </a:rPr>
              <a:t> :- BASY,   Sem :- III</a:t>
            </a:r>
            <a:br>
              <a:rPr lang="en-US" sz="3600" b="1" dirty="0">
                <a:solidFill>
                  <a:srgbClr val="7030A0"/>
                </a:solidFill>
              </a:rPr>
            </a:br>
            <a:r>
              <a:rPr lang="en-US" sz="3000" b="1" dirty="0">
                <a:solidFill>
                  <a:srgbClr val="FF0000"/>
                </a:solidFill>
              </a:rPr>
              <a:t>Subject :-  History</a:t>
            </a:r>
            <a:r>
              <a:rPr lang="en-US" sz="3000" b="1" dirty="0">
                <a:solidFill>
                  <a:srgbClr val="7030A0"/>
                </a:solidFill>
              </a:rPr>
              <a:t/>
            </a:r>
            <a:br>
              <a:rPr lang="en-US" sz="3000" b="1" dirty="0">
                <a:solidFill>
                  <a:srgbClr val="7030A0"/>
                </a:solidFill>
              </a:rPr>
            </a:br>
            <a:r>
              <a:rPr lang="en-US" sz="3000" b="1" dirty="0">
                <a:solidFill>
                  <a:srgbClr val="7030A0"/>
                </a:solidFill>
              </a:rPr>
              <a:t>Paper :- Chhatrapati Shivaji And </a:t>
            </a:r>
            <a:r>
              <a:rPr lang="en-US" sz="3000" b="1">
                <a:solidFill>
                  <a:srgbClr val="7030A0"/>
                </a:solidFill>
              </a:rPr>
              <a:t>His Times</a:t>
            </a:r>
            <a:endParaRPr lang="en-IN" sz="3000" b="1" dirty="0">
              <a:solidFill>
                <a:srgbClr val="7030A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1F263E6-7D3C-4AA2-9901-D0DAB88D7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74346"/>
            <a:ext cx="9144000" cy="1515292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/>
              <a:t>Presented By : </a:t>
            </a:r>
          </a:p>
          <a:p>
            <a:r>
              <a:rPr lang="en-US" sz="4000" b="1" dirty="0">
                <a:solidFill>
                  <a:srgbClr val="C00000"/>
                </a:solidFill>
              </a:rPr>
              <a:t>Dr. Omshiva V. Ligade</a:t>
            </a:r>
          </a:p>
          <a:p>
            <a:r>
              <a:rPr lang="en-US" sz="2800" b="1" dirty="0"/>
              <a:t>HOD in History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173708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E53BC3-1E1E-41E5-ABDD-BFE2E32FC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Unit – 2</a:t>
            </a:r>
            <a:br>
              <a:rPr lang="en-US" b="1" dirty="0"/>
            </a:br>
            <a:r>
              <a:rPr lang="en-US" sz="6000" b="1" dirty="0">
                <a:solidFill>
                  <a:srgbClr val="C00000"/>
                </a:solidFill>
              </a:rPr>
              <a:t>Causes for the Rise of Maratha Power</a:t>
            </a:r>
            <a:endParaRPr lang="en-IN" sz="6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41CB0A-8021-44DF-935D-49D336F421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5400" dirty="0"/>
              <a:t>a) Causes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58045C0-B2AA-49F9-BACF-F330E1D326C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 sz="4800" dirty="0"/>
          </a:p>
          <a:p>
            <a:endParaRPr lang="en-US" sz="4800" dirty="0"/>
          </a:p>
          <a:p>
            <a:pPr marL="0" indent="0">
              <a:buNone/>
            </a:pP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</a:rPr>
              <a:t>b) Contribution of </a:t>
            </a:r>
            <a:r>
              <a:rPr lang="en-US" sz="4800" b="1" dirty="0" err="1">
                <a:solidFill>
                  <a:schemeClr val="accent1">
                    <a:lumMod val="75000"/>
                  </a:schemeClr>
                </a:solidFill>
              </a:rPr>
              <a:t>Shahaji</a:t>
            </a: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800" b="1" dirty="0" err="1">
                <a:solidFill>
                  <a:schemeClr val="accent1">
                    <a:lumMod val="75000"/>
                  </a:schemeClr>
                </a:solidFill>
              </a:rPr>
              <a:t>Raje</a:t>
            </a: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</a:rPr>
              <a:t> and Rajmata </a:t>
            </a:r>
            <a:r>
              <a:rPr lang="en-US" sz="4800" b="1" dirty="0" err="1">
                <a:solidFill>
                  <a:schemeClr val="accent1">
                    <a:lumMod val="75000"/>
                  </a:schemeClr>
                </a:solidFill>
              </a:rPr>
              <a:t>Jijau</a:t>
            </a: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IN" sz="48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N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B3F71CA0-73C1-4FB7-AA09-A24746013353}"/>
              </a:ext>
            </a:extLst>
          </p:cNvPr>
          <p:cNvSpPr txBox="1">
            <a:spLocks/>
          </p:cNvSpPr>
          <p:nvPr/>
        </p:nvSpPr>
        <p:spPr>
          <a:xfrm>
            <a:off x="838201" y="1825625"/>
            <a:ext cx="5181599" cy="43513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5400" b="1" dirty="0">
                <a:solidFill>
                  <a:schemeClr val="accent1">
                    <a:lumMod val="75000"/>
                  </a:schemeClr>
                </a:solidFill>
              </a:rPr>
              <a:t>a) Causes</a:t>
            </a:r>
          </a:p>
        </p:txBody>
      </p:sp>
    </p:spTree>
    <p:extLst>
      <p:ext uri="{BB962C8B-B14F-4D97-AF65-F5344CB8AC3E}">
        <p14:creationId xmlns:p14="http://schemas.microsoft.com/office/powerpoint/2010/main" val="91896179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57F312-C30E-41F1-B224-2CF908F94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dirty="0">
                <a:solidFill>
                  <a:srgbClr val="C00000"/>
                </a:solidFill>
              </a:rPr>
              <a:t>मराठी</a:t>
            </a:r>
            <a:r>
              <a:rPr lang="en-IN" dirty="0">
                <a:solidFill>
                  <a:srgbClr val="C00000"/>
                </a:solidFill>
              </a:rPr>
              <a:t> </a:t>
            </a:r>
            <a:r>
              <a:rPr lang="hi-IN" dirty="0">
                <a:solidFill>
                  <a:srgbClr val="C00000"/>
                </a:solidFill>
              </a:rPr>
              <a:t>सत्ते</a:t>
            </a:r>
            <a:r>
              <a:rPr lang="hi-IN" sz="4400" dirty="0">
                <a:solidFill>
                  <a:srgbClr val="C00000"/>
                </a:solidFill>
              </a:rPr>
              <a:t>च्या</a:t>
            </a:r>
            <a:r>
              <a:rPr lang="hi-IN" dirty="0">
                <a:solidFill>
                  <a:srgbClr val="C00000"/>
                </a:solidFill>
              </a:rPr>
              <a:t> उदयाची कारणे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E6101C-16D8-4070-B3DB-2A4D5DA6C0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657850" cy="4486275"/>
          </a:xfrm>
        </p:spPr>
        <p:txBody>
          <a:bodyPr>
            <a:normAutofit fontScale="92500" lnSpcReduction="10000"/>
          </a:bodyPr>
          <a:lstStyle/>
          <a:p>
            <a:r>
              <a:rPr lang="hi-IN" dirty="0"/>
              <a:t>१</a:t>
            </a:r>
            <a:r>
              <a:rPr lang="hi-IN" sz="3200" dirty="0"/>
              <a:t>. महाराष्ट्राची भौगोलिक विशेषता</a:t>
            </a:r>
            <a:endParaRPr lang="en-IN" sz="3200" dirty="0"/>
          </a:p>
          <a:p>
            <a:endParaRPr lang="en-IN" sz="3200" dirty="0"/>
          </a:p>
          <a:p>
            <a:r>
              <a:rPr lang="hi-IN" sz="3200" dirty="0"/>
              <a:t>२. मराठ्यांची शरीरयष्टी</a:t>
            </a:r>
            <a:endParaRPr lang="en-IN" sz="3200" dirty="0"/>
          </a:p>
          <a:p>
            <a:endParaRPr lang="en-IN" sz="3200" dirty="0"/>
          </a:p>
          <a:p>
            <a:r>
              <a:rPr lang="hi-IN" sz="3200" dirty="0"/>
              <a:t>३. मराठ्यांचा स्वभाव</a:t>
            </a:r>
            <a:endParaRPr lang="en-IN" sz="3200" dirty="0"/>
          </a:p>
          <a:p>
            <a:endParaRPr lang="en-IN" sz="3200" dirty="0"/>
          </a:p>
          <a:p>
            <a:r>
              <a:rPr lang="hi-IN" sz="3200" dirty="0"/>
              <a:t>४. मराठी भाषेची कामगिरी</a:t>
            </a:r>
            <a:endParaRPr lang="en-IN" sz="3200" dirty="0"/>
          </a:p>
          <a:p>
            <a:endParaRPr lang="en-IN" sz="3200" dirty="0"/>
          </a:p>
          <a:p>
            <a:r>
              <a:rPr lang="hi-IN" sz="3200" dirty="0"/>
              <a:t>५. महाराष्ट्रातील तीर्थस्थळे</a:t>
            </a:r>
            <a:endParaRPr lang="en-IN" sz="32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F69889CB-D816-4D16-96BF-5E2F591FACA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897" y="2162174"/>
            <a:ext cx="6403453" cy="3914775"/>
          </a:xfrm>
        </p:spPr>
      </p:pic>
    </p:spTree>
    <p:extLst>
      <p:ext uri="{BB962C8B-B14F-4D97-AF65-F5344CB8AC3E}">
        <p14:creationId xmlns:p14="http://schemas.microsoft.com/office/powerpoint/2010/main" val="210079042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10D684-1B7E-4D87-B612-C1BB738C4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dirty="0">
                <a:solidFill>
                  <a:srgbClr val="C00000"/>
                </a:solidFill>
              </a:rPr>
              <a:t>मराठी सत्ते</a:t>
            </a:r>
            <a:r>
              <a:rPr lang="hi-IN" sz="4400" dirty="0">
                <a:solidFill>
                  <a:srgbClr val="C00000"/>
                </a:solidFill>
              </a:rPr>
              <a:t>च्या</a:t>
            </a:r>
            <a:r>
              <a:rPr lang="hi-IN" dirty="0">
                <a:solidFill>
                  <a:srgbClr val="C00000"/>
                </a:solidFill>
              </a:rPr>
              <a:t> उदयाची कारणे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A97075-3087-420F-A9C9-CE3AA1881C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19226"/>
            <a:ext cx="5619750" cy="5073650"/>
          </a:xfrm>
        </p:spPr>
        <p:txBody>
          <a:bodyPr>
            <a:normAutofit fontScale="92500"/>
          </a:bodyPr>
          <a:lstStyle/>
          <a:p>
            <a:r>
              <a:rPr lang="hi-IN" sz="3000" dirty="0"/>
              <a:t>६. ग्राम संघटनांचे कार्य</a:t>
            </a:r>
            <a:endParaRPr lang="en-IN" sz="3000" dirty="0"/>
          </a:p>
          <a:p>
            <a:endParaRPr lang="en-IN" sz="3000" dirty="0"/>
          </a:p>
          <a:p>
            <a:r>
              <a:rPr lang="hi-IN" sz="3000" dirty="0"/>
              <a:t>७. विजयनगर साम्राज्याची प्रेरणा</a:t>
            </a:r>
            <a:endParaRPr lang="en-IN" sz="3000" dirty="0"/>
          </a:p>
          <a:p>
            <a:endParaRPr lang="en-IN" sz="3000" dirty="0"/>
          </a:p>
          <a:p>
            <a:r>
              <a:rPr lang="hi-IN" sz="3000" dirty="0"/>
              <a:t>८. प्राचीन राजघराण्याचा वारसा</a:t>
            </a:r>
            <a:endParaRPr lang="en-IN" sz="3000" dirty="0"/>
          </a:p>
          <a:p>
            <a:endParaRPr lang="en-IN" sz="3000" dirty="0"/>
          </a:p>
          <a:p>
            <a:r>
              <a:rPr lang="hi-IN" sz="3000" dirty="0"/>
              <a:t>९. दक्षिणेतील शाह्यांच्या दरबारात मराठ्यांचा उदय</a:t>
            </a:r>
            <a:endParaRPr lang="en-IN" sz="3000" dirty="0"/>
          </a:p>
          <a:p>
            <a:endParaRPr lang="en-IN" sz="3000" dirty="0"/>
          </a:p>
          <a:p>
            <a:r>
              <a:rPr lang="hi-IN" sz="3000" dirty="0"/>
              <a:t>१०. पाच शाह्यातील संघर्षाचा </a:t>
            </a:r>
            <a:r>
              <a:rPr lang="hi-IN" dirty="0"/>
              <a:t>फायदा</a:t>
            </a:r>
            <a:endParaRPr lang="en-IN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1DBACE8D-4431-4F9C-8614-E9D90771E1A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951" y="1690689"/>
            <a:ext cx="5562600" cy="4319586"/>
          </a:xfrm>
        </p:spPr>
      </p:pic>
    </p:spTree>
    <p:extLst>
      <p:ext uri="{BB962C8B-B14F-4D97-AF65-F5344CB8AC3E}">
        <p14:creationId xmlns:p14="http://schemas.microsoft.com/office/powerpoint/2010/main" val="322645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43F365-87B4-4787-97DA-D028D1617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dirty="0">
                <a:solidFill>
                  <a:srgbClr val="C00000"/>
                </a:solidFill>
              </a:rPr>
              <a:t>मराठी सत्ते</a:t>
            </a:r>
            <a:r>
              <a:rPr lang="hi-IN" sz="4400" dirty="0">
                <a:solidFill>
                  <a:srgbClr val="C00000"/>
                </a:solidFill>
              </a:rPr>
              <a:t>च्या </a:t>
            </a:r>
            <a:r>
              <a:rPr lang="hi-IN" dirty="0">
                <a:solidFill>
                  <a:srgbClr val="C00000"/>
                </a:solidFill>
              </a:rPr>
              <a:t>उदयाची कारणे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1EDAA4-922F-4018-AF74-3C65F2B1AA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4874" y="1409700"/>
            <a:ext cx="5267326" cy="5083175"/>
          </a:xfrm>
        </p:spPr>
        <p:txBody>
          <a:bodyPr>
            <a:noAutofit/>
          </a:bodyPr>
          <a:lstStyle/>
          <a:p>
            <a:r>
              <a:rPr lang="hi-IN" sz="3200" dirty="0"/>
              <a:t>११. गनिमी कावा पद्धती</a:t>
            </a:r>
            <a:endParaRPr lang="en-IN" sz="3200" dirty="0"/>
          </a:p>
          <a:p>
            <a:endParaRPr lang="en-IN" sz="3200" dirty="0"/>
          </a:p>
          <a:p>
            <a:r>
              <a:rPr lang="hi-IN" sz="3200" dirty="0"/>
              <a:t>१२. साधू संतांचे कार्य</a:t>
            </a:r>
            <a:endParaRPr lang="en-IN" sz="3200" dirty="0"/>
          </a:p>
          <a:p>
            <a:endParaRPr lang="en-IN" sz="3200" dirty="0"/>
          </a:p>
          <a:p>
            <a:r>
              <a:rPr lang="hi-IN" sz="3200" dirty="0"/>
              <a:t>१३. आर्थिक स्थिती</a:t>
            </a:r>
            <a:endParaRPr lang="en-IN" sz="3200" dirty="0"/>
          </a:p>
          <a:p>
            <a:endParaRPr lang="en-IN" sz="3200" dirty="0"/>
          </a:p>
          <a:p>
            <a:r>
              <a:rPr lang="hi-IN" sz="3200" dirty="0"/>
              <a:t>१४. शहाजी</a:t>
            </a:r>
            <a:r>
              <a:rPr lang="en-IN" sz="3200" dirty="0"/>
              <a:t> </a:t>
            </a:r>
            <a:r>
              <a:rPr lang="hi-IN" sz="3200"/>
              <a:t>राजांचा </a:t>
            </a:r>
            <a:r>
              <a:rPr lang="hi-IN" sz="3200" dirty="0"/>
              <a:t>वारसा</a:t>
            </a:r>
            <a:endParaRPr lang="en-IN" sz="3200" dirty="0"/>
          </a:p>
          <a:p>
            <a:endParaRPr lang="en-IN" sz="3200" dirty="0"/>
          </a:p>
          <a:p>
            <a:r>
              <a:rPr lang="hi-IN" sz="3200" dirty="0"/>
              <a:t>१५. महाराष्ट्र धर्म संकल्पना</a:t>
            </a:r>
            <a:endParaRPr lang="en-IN" sz="32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1DF748A2-ACD7-4144-A657-E6677C22455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74" y="1409700"/>
            <a:ext cx="5048252" cy="4942680"/>
          </a:xfrm>
        </p:spPr>
      </p:pic>
    </p:spTree>
    <p:extLst>
      <p:ext uri="{BB962C8B-B14F-4D97-AF65-F5344CB8AC3E}">
        <p14:creationId xmlns:p14="http://schemas.microsoft.com/office/powerpoint/2010/main" val="42593369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3844E4-6685-478E-8B7D-DB81F55BF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1700"/>
          </a:xfrm>
        </p:spPr>
        <p:txBody>
          <a:bodyPr/>
          <a:lstStyle/>
          <a:p>
            <a:pPr algn="ctr"/>
            <a:r>
              <a:rPr lang="hi-IN" dirty="0">
                <a:solidFill>
                  <a:srgbClr val="C00000"/>
                </a:solidFill>
              </a:rPr>
              <a:t>मराठी सत्ते</a:t>
            </a:r>
            <a:r>
              <a:rPr lang="hi-IN" sz="4400" dirty="0">
                <a:solidFill>
                  <a:srgbClr val="C00000"/>
                </a:solidFill>
              </a:rPr>
              <a:t>च्या</a:t>
            </a:r>
            <a:r>
              <a:rPr lang="hi-IN" dirty="0">
                <a:solidFill>
                  <a:srgbClr val="C00000"/>
                </a:solidFill>
              </a:rPr>
              <a:t> उदयाची कारणे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1F1A10-3265-464B-A118-223469B2AF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429250" cy="4351338"/>
          </a:xfrm>
        </p:spPr>
        <p:txBody>
          <a:bodyPr>
            <a:normAutofit/>
          </a:bodyPr>
          <a:lstStyle/>
          <a:p>
            <a:endParaRPr lang="en-IN" sz="3200" dirty="0"/>
          </a:p>
          <a:p>
            <a:endParaRPr lang="en-IN" sz="3200" dirty="0"/>
          </a:p>
          <a:p>
            <a:r>
              <a:rPr lang="hi-IN" sz="3200" dirty="0"/>
              <a:t>१६. शिवाजी महाराजांचे नेतृत्व</a:t>
            </a:r>
            <a:endParaRPr lang="en-IN" sz="3200" dirty="0"/>
          </a:p>
          <a:p>
            <a:pPr marL="0" indent="0">
              <a:buNone/>
            </a:pPr>
            <a:endParaRPr lang="en-IN" sz="3200" dirty="0"/>
          </a:p>
          <a:p>
            <a:r>
              <a:rPr lang="hi-IN" sz="3200" dirty="0"/>
              <a:t>१७. समारोप</a:t>
            </a:r>
            <a:endParaRPr lang="en-IN" sz="32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110351F9-35C1-4053-B757-76A1871D6DD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450" y="1495426"/>
            <a:ext cx="5334000" cy="4997448"/>
          </a:xfrm>
        </p:spPr>
      </p:pic>
    </p:spTree>
    <p:extLst>
      <p:ext uri="{BB962C8B-B14F-4D97-AF65-F5344CB8AC3E}">
        <p14:creationId xmlns:p14="http://schemas.microsoft.com/office/powerpoint/2010/main" val="5676342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3B7276-09BF-4250-8CF5-8886E85FC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r>
              <a:rPr lang="hi-IN" dirty="0">
                <a:solidFill>
                  <a:srgbClr val="C00000"/>
                </a:solidFill>
              </a:rPr>
              <a:t>शहाजीराजे व राजमाता जिजाऊ यांचे योगदान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BA6059-1465-4553-B7AF-D324834782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95401"/>
            <a:ext cx="5257800" cy="5309586"/>
          </a:xfrm>
        </p:spPr>
        <p:txBody>
          <a:bodyPr>
            <a:normAutofit lnSpcReduction="10000"/>
          </a:bodyPr>
          <a:lstStyle/>
          <a:p>
            <a:r>
              <a:rPr lang="hi-IN" dirty="0"/>
              <a:t>पार्श्वभूमी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hi-IN" dirty="0"/>
              <a:t>१. निजामशाहीच्या पुनरुज्जीवनात स्वराज्याची प्रेरणा</a:t>
            </a:r>
            <a:endParaRPr lang="en-IN" dirty="0"/>
          </a:p>
          <a:p>
            <a:endParaRPr lang="en-IN" dirty="0"/>
          </a:p>
          <a:p>
            <a:pPr marL="0" indent="0">
              <a:buNone/>
            </a:pPr>
            <a:r>
              <a:rPr lang="hi-IN" dirty="0"/>
              <a:t>२. कर्नाटकातील स्वतंत्र कारभार</a:t>
            </a:r>
            <a:endParaRPr lang="en-IN" dirty="0"/>
          </a:p>
          <a:p>
            <a:endParaRPr lang="en-IN" dirty="0"/>
          </a:p>
          <a:p>
            <a:pPr marL="0" indent="0">
              <a:buNone/>
            </a:pPr>
            <a:r>
              <a:rPr lang="hi-IN" dirty="0"/>
              <a:t>३. विद्वानांचा आश्रय</a:t>
            </a:r>
            <a:endParaRPr lang="en-IN" dirty="0"/>
          </a:p>
          <a:p>
            <a:endParaRPr lang="en-IN" dirty="0"/>
          </a:p>
          <a:p>
            <a:pPr marL="0" indent="0">
              <a:buNone/>
            </a:pPr>
            <a:r>
              <a:rPr lang="hi-IN" dirty="0"/>
              <a:t>४. शिवाजीराजांना बंगळूरला राजकीय शिक्षण</a:t>
            </a:r>
            <a:endParaRPr lang="en-IN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59BEAD8A-D678-4842-85E3-BFCDB466EDD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371601"/>
            <a:ext cx="5505450" cy="4562474"/>
          </a:xfrm>
        </p:spPr>
      </p:pic>
    </p:spTree>
    <p:extLst>
      <p:ext uri="{BB962C8B-B14F-4D97-AF65-F5344CB8AC3E}">
        <p14:creationId xmlns:p14="http://schemas.microsoft.com/office/powerpoint/2010/main" val="395565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08D0A6-7DAE-4250-9F3B-B6CFB54A6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>
                <a:solidFill>
                  <a:srgbClr val="C00000"/>
                </a:solidFill>
              </a:rPr>
              <a:t>शहाजीराजे व राजमाता जिजाऊ यांचे योगदान</a:t>
            </a: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6FCB0E-AF25-494A-A02F-2D1FFDA367E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i-IN" dirty="0"/>
              <a:t>५. शहाजीराजे स्वराज्याचे संकल्पक</a:t>
            </a:r>
            <a:endParaRPr lang="en-IN" dirty="0"/>
          </a:p>
          <a:p>
            <a:endParaRPr lang="en-IN" dirty="0"/>
          </a:p>
          <a:p>
            <a:pPr marL="0" indent="0">
              <a:buNone/>
            </a:pPr>
            <a:r>
              <a:rPr lang="hi-IN" dirty="0"/>
              <a:t>६. राजमाता जिजाऊचे योगदान</a:t>
            </a:r>
            <a:endParaRPr lang="en-IN" dirty="0"/>
          </a:p>
          <a:p>
            <a:endParaRPr lang="en-IN" dirty="0"/>
          </a:p>
          <a:p>
            <a:pPr marL="0" indent="0">
              <a:buNone/>
            </a:pPr>
            <a:r>
              <a:rPr lang="hi-IN" sz="2800" dirty="0"/>
              <a:t>७</a:t>
            </a:r>
            <a:r>
              <a:rPr lang="hi-IN" dirty="0"/>
              <a:t>.</a:t>
            </a:r>
            <a:r>
              <a:rPr lang="hi-IN" sz="2800" dirty="0"/>
              <a:t> </a:t>
            </a:r>
            <a:r>
              <a:rPr lang="hi-IN" dirty="0"/>
              <a:t>समारोप</a:t>
            </a:r>
            <a:endParaRPr lang="en-IN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1AE44258-1A9E-4707-8812-E658A0BDB33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025" y="1904999"/>
            <a:ext cx="4381499" cy="4351337"/>
          </a:xfrm>
        </p:spPr>
      </p:pic>
    </p:spTree>
    <p:extLst>
      <p:ext uri="{BB962C8B-B14F-4D97-AF65-F5344CB8AC3E}">
        <p14:creationId xmlns:p14="http://schemas.microsoft.com/office/powerpoint/2010/main" val="3925560042"/>
      </p:ext>
    </p:extLst>
  </p:cSld>
  <p:clrMapOvr>
    <a:masterClrMapping/>
  </p:clrMapOvr>
  <p:transition spd="slow">
    <p:comb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90D75E-BFE9-47B9-959B-D8025B1E3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F8799341-2F9B-4D4C-A01F-29E1E0F12C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576" y="657225"/>
            <a:ext cx="9002712" cy="6001808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45B4E71-7F84-4934-AA30-2F443ED78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6382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185</Words>
  <Application>Microsoft Office PowerPoint</Application>
  <PresentationFormat>Widescreen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Mangal</vt:lpstr>
      <vt:lpstr>Office Theme</vt:lpstr>
      <vt:lpstr>शिवजागृती वरिष्ठ महाविद्यालय, नळेगाव, जि. लातूर Online Class Class :- BASY,   Sem :- III Subject :-  History Paper :- Chhatrapati Shivaji And His Times</vt:lpstr>
      <vt:lpstr>Unit – 2 Causes for the Rise of Maratha Power</vt:lpstr>
      <vt:lpstr>मराठी सत्तेच्या उदयाची कारणे</vt:lpstr>
      <vt:lpstr>मराठी सत्तेच्या उदयाची कारणे</vt:lpstr>
      <vt:lpstr>मराठी सत्तेच्या उदयाची कारणे</vt:lpstr>
      <vt:lpstr>मराठी सत्तेच्या उदयाची कारणे</vt:lpstr>
      <vt:lpstr>शहाजीराजे व राजमाता जिजाऊ यांचे योगदान</vt:lpstr>
      <vt:lpstr>शहाजीराजे व राजमाता जिजाऊ यांचे योगदान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शिवजागृती वरिष्ठ महाविद्यालय, नळेगाव, जि. लातूर Online Class Class :- BASY,   Sem :- III Subject :-  History Paper :- Chattrapati Shivaji and His Times</dc:title>
  <dc:creator>Omshiva Ligade</dc:creator>
  <cp:lastModifiedBy>Microsoft</cp:lastModifiedBy>
  <cp:revision>10</cp:revision>
  <dcterms:created xsi:type="dcterms:W3CDTF">2020-08-11T07:29:24Z</dcterms:created>
  <dcterms:modified xsi:type="dcterms:W3CDTF">2021-02-21T12:51:01Z</dcterms:modified>
</cp:coreProperties>
</file>