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940C9E-9C1B-4DE7-BD3A-CB2F3439F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85E609E-A722-43A3-B5CD-4E48B3C10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40BFFE-054D-4389-A086-B3748C05A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BDC5-F5B1-40DC-ACF8-172DF69EF05A}" type="datetimeFigureOut">
              <a:rPr lang="en-IN" smtClean="0"/>
              <a:t>20/04/2021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482D44-6DA5-4D16-A7A2-B8ABCBD1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83BC1E-8F59-435E-96B5-0E2F6A7E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916-DD16-4DCB-8BA8-DCC196968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059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C64865-9733-4CA3-BE4F-D9FBD54B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5380EC0-35CC-4EE1-BDC4-370567ED7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F5F66D-81F2-4E48-AD92-6176170EB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BDC5-F5B1-40DC-ACF8-172DF69EF05A}" type="datetimeFigureOut">
              <a:rPr lang="en-IN" smtClean="0"/>
              <a:t>20/04/2021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9CBB76-B6CA-4009-9BEF-D652E6B85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DE7CD1-FD9D-4889-8AB2-9F451FDF7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916-DD16-4DCB-8BA8-DCC196968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64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A8C8C33-B057-4E94-8B91-AABF52CCF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8389654-878F-4634-A3E4-29C939601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D62D99-EDDC-4CFB-9041-28AA15525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BDC5-F5B1-40DC-ACF8-172DF69EF05A}" type="datetimeFigureOut">
              <a:rPr lang="en-IN" smtClean="0"/>
              <a:t>20/04/2021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F5473E-25C5-4079-B470-75179177B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DCC7F9-2C92-4891-BA19-2B8315805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916-DD16-4DCB-8BA8-DCC196968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583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6DF18A-B163-4D2C-A036-E289EA7FD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3ECC74-2073-46BE-A37D-9EAF4F90C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5EC6F7-08C1-47EB-BF04-26A5A561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BDC5-F5B1-40DC-ACF8-172DF69EF05A}" type="datetimeFigureOut">
              <a:rPr lang="en-IN" smtClean="0"/>
              <a:t>20/04/2021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5FC873-97B9-4DF2-AF32-46AB25DAA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15E26A-60ED-492E-8768-9C6444CE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916-DD16-4DCB-8BA8-DCC196968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852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A68992-E56F-4068-BA28-83283D35F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9CD9BD-3C98-4342-A61E-304225271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A5D6D1-AC6D-4D43-9FCE-0009E9A4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BDC5-F5B1-40DC-ACF8-172DF69EF05A}" type="datetimeFigureOut">
              <a:rPr lang="en-IN" smtClean="0"/>
              <a:t>20/04/2021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7A8767-1303-4760-AF76-24DFD2A89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A27FED-0FFB-497F-9B3C-CD2E5554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916-DD16-4DCB-8BA8-DCC196968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489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41E859-EED2-4A9F-B5C7-D33B46D4D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28CABF-8DEE-4379-A8D3-E55D7CAE7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9A61B46-19A6-4A0B-929A-AA9A1B002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9BBA09-CD22-439E-9304-401288A2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BDC5-F5B1-40DC-ACF8-172DF69EF05A}" type="datetimeFigureOut">
              <a:rPr lang="en-IN" smtClean="0"/>
              <a:t>20/04/2021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063C30A-6A91-414A-85BD-00050240D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ADC5F0-DD3F-4606-8574-A24BB05E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916-DD16-4DCB-8BA8-DCC196968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833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6CFA7F-4639-48D9-ADC1-2BDFA9051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2CC2004-0395-49CE-A715-81E5EF878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F87CD28-6420-4A98-A876-DAC0E205C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64D679D-28C4-4D1D-961D-5202290075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B0776E2-7D9A-46D4-A264-9AA267DE1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2FBECFD-A634-4EB9-AC14-55DDEAD7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BDC5-F5B1-40DC-ACF8-172DF69EF05A}" type="datetimeFigureOut">
              <a:rPr lang="en-IN" smtClean="0"/>
              <a:t>20/04/2021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0CC38F3-2E27-436F-93F3-F3C9EA1C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D9DE33F-8770-4A15-BAFA-43CE206A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916-DD16-4DCB-8BA8-DCC196968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844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C1BCF8-0329-457A-AABA-151E9FFA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B0540DB-D2ED-4B7B-8511-2041D8919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BDC5-F5B1-40DC-ACF8-172DF69EF05A}" type="datetimeFigureOut">
              <a:rPr lang="en-IN" smtClean="0"/>
              <a:t>20/04/2021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7AC3342-9637-400E-9812-D7C6788E1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7CF27C7-C7B1-4A14-BD82-6FE64D6A4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916-DD16-4DCB-8BA8-DCC196968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085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4BC5ABB-C4C4-4B42-8733-9113F06AE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BDC5-F5B1-40DC-ACF8-172DF69EF05A}" type="datetimeFigureOut">
              <a:rPr lang="en-IN" smtClean="0"/>
              <a:t>20/04/2021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719A743-9960-471E-B9DF-E200EAD9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6701B44-0CBE-41EB-9188-4FFBC3CB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916-DD16-4DCB-8BA8-DCC196968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605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CBE87C-D1EB-42FE-A53B-31133B4F4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900833-4302-4A98-AE25-8B470DA85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06BAFA-B3EA-4CB3-B8A7-6405F0DEE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FBC5EF-F453-4287-B19C-7AB4A1521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BDC5-F5B1-40DC-ACF8-172DF69EF05A}" type="datetimeFigureOut">
              <a:rPr lang="en-IN" smtClean="0"/>
              <a:t>20/04/2021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CE39212-39B0-4AA6-B4C1-9EC73239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FB921F-E88D-46BC-9B86-B32A3F5B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916-DD16-4DCB-8BA8-DCC196968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675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883977-5F2A-4FC4-829B-538E15CAC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6459D4F-9BD1-449A-9C81-DB9C76CF0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8AEE583-E482-467C-BC65-DAB599E20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13CB29-F5A4-4855-A9F6-5E4288883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BDC5-F5B1-40DC-ACF8-172DF69EF05A}" type="datetimeFigureOut">
              <a:rPr lang="en-IN" smtClean="0"/>
              <a:t>20/04/2021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D57153-0DB5-447F-8FB7-235459A4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71B6C58-C829-4BBA-98B1-D2C46689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916-DD16-4DCB-8BA8-DCC196968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355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5D0B59D-0D13-4F04-AF3D-2AA677FA5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F9329E-AE60-48F6-81D7-8478B11DC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452682-211C-4985-A007-4CBA691AB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BBDC5-F5B1-40DC-ACF8-172DF69EF05A}" type="datetimeFigureOut">
              <a:rPr lang="en-IN" smtClean="0"/>
              <a:t>20/04/2021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BE38D7-E020-4E7D-8D16-3295700A9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499F2A-5D3E-46C0-8A5D-0C6256126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40916-DD16-4DCB-8BA8-DCC196968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916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1B286C-B482-4C20-8FFF-564FBC374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341" y="763480"/>
            <a:ext cx="9916357" cy="3124939"/>
          </a:xfrm>
        </p:spPr>
        <p:txBody>
          <a:bodyPr>
            <a:normAutofit/>
          </a:bodyPr>
          <a:lstStyle/>
          <a:p>
            <a:r>
              <a:rPr lang="hi-IN" sz="3200" dirty="0"/>
              <a:t>शिवजागृती वरिष्ठ महाविद्यालय, नळेगाव, जि. लातूर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5000" dirty="0">
                <a:solidFill>
                  <a:srgbClr val="C00000"/>
                </a:solidFill>
              </a:rPr>
              <a:t>Online Class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b="1" dirty="0" err="1">
                <a:solidFill>
                  <a:srgbClr val="7030A0"/>
                </a:solidFill>
              </a:rPr>
              <a:t>Class</a:t>
            </a:r>
            <a:r>
              <a:rPr lang="en-US" sz="3000" b="1" dirty="0">
                <a:solidFill>
                  <a:srgbClr val="7030A0"/>
                </a:solidFill>
              </a:rPr>
              <a:t> :- BATY,   Sem :- V</a:t>
            </a:r>
            <a:br>
              <a:rPr lang="en-US" sz="3000" b="1" dirty="0">
                <a:solidFill>
                  <a:srgbClr val="7030A0"/>
                </a:solidFill>
              </a:rPr>
            </a:br>
            <a:r>
              <a:rPr lang="en-US" sz="3000" b="1" dirty="0">
                <a:solidFill>
                  <a:srgbClr val="FF0000"/>
                </a:solidFill>
              </a:rPr>
              <a:t>Subject :-  History</a:t>
            </a:r>
            <a:r>
              <a:rPr lang="en-US" sz="3000" b="1" dirty="0">
                <a:solidFill>
                  <a:srgbClr val="7030A0"/>
                </a:solidFill>
              </a:rPr>
              <a:t/>
            </a:r>
            <a:br>
              <a:rPr lang="en-US" sz="3000" b="1" dirty="0">
                <a:solidFill>
                  <a:srgbClr val="7030A0"/>
                </a:solidFill>
              </a:rPr>
            </a:br>
            <a:r>
              <a:rPr lang="en-US" sz="3000" b="1" dirty="0">
                <a:solidFill>
                  <a:srgbClr val="7030A0"/>
                </a:solidFill>
              </a:rPr>
              <a:t>Paper :- History of Modern World</a:t>
            </a:r>
            <a:endParaRPr lang="en-IN" sz="3000" b="1" dirty="0">
              <a:solidFill>
                <a:srgbClr val="7030A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1F263E6-7D3C-4AA2-9901-D0DAB88D7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5770"/>
            <a:ext cx="9144000" cy="1633491"/>
          </a:xfrm>
        </p:spPr>
        <p:txBody>
          <a:bodyPr/>
          <a:lstStyle/>
          <a:p>
            <a:r>
              <a:rPr lang="en-US" dirty="0"/>
              <a:t>Presented By : </a:t>
            </a:r>
          </a:p>
          <a:p>
            <a:r>
              <a:rPr lang="en-US" sz="3500" dirty="0">
                <a:solidFill>
                  <a:srgbClr val="C00000"/>
                </a:solidFill>
              </a:rPr>
              <a:t>Dr. Omshiva V. Ligade</a:t>
            </a:r>
          </a:p>
          <a:p>
            <a:r>
              <a:rPr lang="en-US" dirty="0"/>
              <a:t>HOD in History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7085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4FB93C-4454-4C6E-8ED4-2D6FAC0A9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043"/>
            <a:ext cx="10515600" cy="985421"/>
          </a:xfrm>
        </p:spPr>
        <p:txBody>
          <a:bodyPr/>
          <a:lstStyle/>
          <a:p>
            <a:r>
              <a:rPr lang="en-IN" dirty="0"/>
              <a:t>           </a:t>
            </a:r>
            <a:r>
              <a:rPr lang="hi-IN" dirty="0">
                <a:solidFill>
                  <a:srgbClr val="FF0000"/>
                </a:solidFill>
              </a:rPr>
              <a:t>अमेरिकन राज्यक्रांतीची वाटचाल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FD419C-FEAC-43A4-86FD-BDF5D7233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2874"/>
            <a:ext cx="5181600" cy="5166804"/>
          </a:xfrm>
        </p:spPr>
        <p:txBody>
          <a:bodyPr>
            <a:normAutofit/>
          </a:bodyPr>
          <a:lstStyle/>
          <a:p>
            <a:pPr marL="514350" indent="-514350">
              <a:buAutoNum type="hindiNumPeriod"/>
            </a:pPr>
            <a:r>
              <a:rPr lang="hi-IN" sz="2800" dirty="0"/>
              <a:t>फिलाडेल्फियाची पहिली परिषद (५ सप्टेंबर १७७४)</a:t>
            </a:r>
            <a:endParaRPr lang="en-IN" sz="2800" dirty="0"/>
          </a:p>
          <a:p>
            <a:pPr marL="514350" indent="-514350">
              <a:buAutoNum type="hindiNumPeriod"/>
            </a:pPr>
            <a:endParaRPr lang="en-IN" sz="2800" dirty="0"/>
          </a:p>
          <a:p>
            <a:pPr marL="514350" indent="-514350">
              <a:buAutoNum type="hindiNumPeriod"/>
            </a:pPr>
            <a:r>
              <a:rPr lang="hi-IN" sz="2800" dirty="0"/>
              <a:t>लेक्सिंग्टनचा लढा</a:t>
            </a:r>
            <a:endParaRPr lang="en-IN" sz="2800" dirty="0"/>
          </a:p>
          <a:p>
            <a:pPr marL="514350" indent="-514350">
              <a:buAutoNum type="hindiNumPeriod"/>
            </a:pPr>
            <a:endParaRPr lang="en-IN" sz="2800" dirty="0"/>
          </a:p>
          <a:p>
            <a:pPr marL="514350" indent="-514350">
              <a:buAutoNum type="hindiNumPeriod" startAt="3"/>
            </a:pPr>
            <a:r>
              <a:rPr lang="hi-IN" sz="2800" dirty="0"/>
              <a:t>फिलाडेल्फियाची दुसरी परिषद (१० मे १७७५)</a:t>
            </a:r>
            <a:endParaRPr lang="en-IN" sz="2800" dirty="0"/>
          </a:p>
          <a:p>
            <a:pPr marL="0" indent="0">
              <a:buNone/>
            </a:pPr>
            <a:endParaRPr lang="en-IN" sz="2800" dirty="0"/>
          </a:p>
          <a:p>
            <a:pPr marL="0" indent="0">
              <a:buNone/>
            </a:pPr>
            <a:r>
              <a:rPr lang="hi-IN" sz="2800" dirty="0"/>
              <a:t>४. स्वातंत्र्याचा जाहीरनामा (४ जुलै १७७६)</a:t>
            </a:r>
            <a:endParaRPr lang="en-IN" sz="2800" dirty="0"/>
          </a:p>
          <a:p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F40223D6-1770-4E07-9AFC-A05880D7B2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24" y="1084255"/>
            <a:ext cx="5181600" cy="5450739"/>
          </a:xfrm>
        </p:spPr>
      </p:pic>
    </p:spTree>
    <p:extLst>
      <p:ext uri="{BB962C8B-B14F-4D97-AF65-F5344CB8AC3E}">
        <p14:creationId xmlns:p14="http://schemas.microsoft.com/office/powerpoint/2010/main" val="1923009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25DD0D-A44E-4556-B114-4E16F573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533"/>
            <a:ext cx="10515600" cy="1100830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            </a:t>
            </a:r>
            <a:r>
              <a:rPr lang="hi-IN" dirty="0">
                <a:solidFill>
                  <a:srgbClr val="FF0000"/>
                </a:solidFill>
              </a:rPr>
              <a:t>अमेरिकन राज्यक्रांतीची वाटचाल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664C01-0D97-4139-BADA-C01C4D35A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136342"/>
            <a:ext cx="5846685" cy="5513033"/>
          </a:xfrm>
        </p:spPr>
        <p:txBody>
          <a:bodyPr>
            <a:noAutofit/>
          </a:bodyPr>
          <a:lstStyle/>
          <a:p>
            <a:r>
              <a:rPr lang="hi-IN" dirty="0"/>
              <a:t>५. अमेरिकन राज्यक्रांतीला प्रारंभ </a:t>
            </a:r>
            <a:r>
              <a:rPr lang="en-IN" dirty="0"/>
              <a:t>        </a:t>
            </a:r>
            <a:r>
              <a:rPr lang="hi-IN" dirty="0"/>
              <a:t>(४ जुलै १७७६)</a:t>
            </a:r>
            <a:endParaRPr lang="en-IN" dirty="0"/>
          </a:p>
          <a:p>
            <a:endParaRPr lang="en-IN" dirty="0"/>
          </a:p>
          <a:p>
            <a:r>
              <a:rPr lang="hi-IN" dirty="0"/>
              <a:t>६. जॉर्ज वॉशिंग्टनकडे नेतृत्व</a:t>
            </a:r>
            <a:endParaRPr lang="en-IN" dirty="0"/>
          </a:p>
          <a:p>
            <a:endParaRPr lang="en-IN" dirty="0"/>
          </a:p>
          <a:p>
            <a:r>
              <a:rPr lang="hi-IN" dirty="0"/>
              <a:t>७. सारागोटाच्या युद्धात प्रचंड विजय</a:t>
            </a:r>
            <a:endParaRPr lang="en-IN" dirty="0"/>
          </a:p>
          <a:p>
            <a:endParaRPr lang="en-IN" dirty="0"/>
          </a:p>
          <a:p>
            <a:r>
              <a:rPr lang="hi-IN" dirty="0"/>
              <a:t>८. कॉर्नवालीस शरणागती</a:t>
            </a:r>
            <a:endParaRPr lang="en-IN" dirty="0"/>
          </a:p>
          <a:p>
            <a:endParaRPr lang="en-IN" dirty="0"/>
          </a:p>
          <a:p>
            <a:r>
              <a:rPr lang="hi-IN" dirty="0"/>
              <a:t>९. युद्धसमाप्तीनंतर अमेरिकेचे संघराज्य निर्माण झाले.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CF56096C-B88E-4E2C-8D23-5C98EA4D22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049" y="1207364"/>
            <a:ext cx="4696719" cy="5149048"/>
          </a:xfrm>
        </p:spPr>
      </p:pic>
    </p:spTree>
    <p:extLst>
      <p:ext uri="{BB962C8B-B14F-4D97-AF65-F5344CB8AC3E}">
        <p14:creationId xmlns:p14="http://schemas.microsoft.com/office/powerpoint/2010/main" val="25270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E6E6F1-A099-4039-AAD2-1DEF4033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309"/>
            <a:ext cx="10515600" cy="834501"/>
          </a:xfrm>
        </p:spPr>
        <p:txBody>
          <a:bodyPr/>
          <a:lstStyle/>
          <a:p>
            <a:r>
              <a:rPr lang="en-IN" dirty="0"/>
              <a:t>     </a:t>
            </a:r>
            <a:r>
              <a:rPr lang="hi-IN" dirty="0">
                <a:solidFill>
                  <a:srgbClr val="FF0000"/>
                </a:solidFill>
              </a:rPr>
              <a:t>अमेरिकन राज्यक्रांतीचे महत्व/परिणाम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F448D9-2BDC-47BE-9684-22D7C36B4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67666"/>
            <a:ext cx="6574654" cy="5486399"/>
          </a:xfrm>
        </p:spPr>
        <p:txBody>
          <a:bodyPr>
            <a:normAutofit fontScale="92500" lnSpcReduction="10000"/>
          </a:bodyPr>
          <a:lstStyle/>
          <a:p>
            <a:r>
              <a:rPr lang="hi-IN" sz="3200" dirty="0"/>
              <a:t>१. नव्या राष्ट्राचा उदय</a:t>
            </a:r>
            <a:endParaRPr lang="en-IN" sz="3200" dirty="0"/>
          </a:p>
          <a:p>
            <a:endParaRPr lang="en-IN" sz="3200" dirty="0"/>
          </a:p>
          <a:p>
            <a:r>
              <a:rPr lang="hi-IN" sz="3200" dirty="0"/>
              <a:t>२. जॉर्ज वॉशिंग्टनचे नेतृत्व</a:t>
            </a:r>
            <a:endParaRPr lang="en-IN" sz="3200" dirty="0"/>
          </a:p>
          <a:p>
            <a:endParaRPr lang="en-IN" sz="3200" dirty="0"/>
          </a:p>
          <a:p>
            <a:r>
              <a:rPr lang="hi-IN" sz="3200" dirty="0"/>
              <a:t>३. लोकशाही शासनप्रणाली प्रारंभ</a:t>
            </a:r>
            <a:endParaRPr lang="en-IN" sz="3200" dirty="0"/>
          </a:p>
          <a:p>
            <a:endParaRPr lang="en-IN" sz="3200" dirty="0"/>
          </a:p>
          <a:p>
            <a:r>
              <a:rPr lang="hi-IN" sz="3200" dirty="0"/>
              <a:t>४. लिखित राज्यघटना</a:t>
            </a:r>
            <a:endParaRPr lang="en-IN" sz="3200" dirty="0"/>
          </a:p>
          <a:p>
            <a:endParaRPr lang="en-IN" sz="3200" dirty="0"/>
          </a:p>
          <a:p>
            <a:r>
              <a:rPr lang="hi-IN" sz="3200" dirty="0"/>
              <a:t>५. जागतिक स्वातंत्र्यलढ्याला प्रेरणा</a:t>
            </a:r>
            <a:endParaRPr lang="en-IN" sz="3200" dirty="0"/>
          </a:p>
          <a:p>
            <a:endParaRPr lang="en-IN" sz="3200" dirty="0"/>
          </a:p>
          <a:p>
            <a:r>
              <a:rPr lang="hi-IN" sz="3200" dirty="0"/>
              <a:t>६. इंग्रजांच्या धोरणात परिवर्तन झाले</a:t>
            </a:r>
            <a:endParaRPr lang="en-IN" sz="32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="" xmlns:a16="http://schemas.microsoft.com/office/drawing/2014/main" id="{96B73BFD-1053-4EC1-A653-DA62E83031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54" y="981921"/>
            <a:ext cx="4492101" cy="5438853"/>
          </a:xfrm>
        </p:spPr>
      </p:pic>
    </p:spTree>
    <p:extLst>
      <p:ext uri="{BB962C8B-B14F-4D97-AF65-F5344CB8AC3E}">
        <p14:creationId xmlns:p14="http://schemas.microsoft.com/office/powerpoint/2010/main" val="2537835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9CC2E3-7817-44F0-8574-DA17C14A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55"/>
            <a:ext cx="10515600" cy="1074197"/>
          </a:xfrm>
        </p:spPr>
        <p:txBody>
          <a:bodyPr/>
          <a:lstStyle/>
          <a:p>
            <a:r>
              <a:rPr lang="en-IN" dirty="0"/>
              <a:t>       </a:t>
            </a:r>
            <a:r>
              <a:rPr lang="hi-IN" dirty="0">
                <a:solidFill>
                  <a:srgbClr val="FF0000"/>
                </a:solidFill>
              </a:rPr>
              <a:t>अमेरिकन राज्यक्रांतीचे महत्व/परिणाम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A91447-06BC-492E-AF20-62B30221B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71852"/>
            <a:ext cx="6095260" cy="5264459"/>
          </a:xfrm>
        </p:spPr>
        <p:txBody>
          <a:bodyPr>
            <a:normAutofit fontScale="77500" lnSpcReduction="20000"/>
          </a:bodyPr>
          <a:lstStyle/>
          <a:p>
            <a:r>
              <a:rPr lang="hi-IN" sz="3200" dirty="0"/>
              <a:t>७. धार्मिक स्वातंत्र्य</a:t>
            </a:r>
            <a:endParaRPr lang="en-IN" sz="3200" dirty="0"/>
          </a:p>
          <a:p>
            <a:endParaRPr lang="en-IN" sz="3200" dirty="0"/>
          </a:p>
          <a:p>
            <a:r>
              <a:rPr lang="hi-IN" sz="3200" dirty="0"/>
              <a:t>८. फ्रेंच राज्यक्रांती चालना</a:t>
            </a:r>
            <a:endParaRPr lang="en-IN" sz="3200" dirty="0"/>
          </a:p>
          <a:p>
            <a:endParaRPr lang="en-IN" sz="3200" dirty="0"/>
          </a:p>
          <a:p>
            <a:r>
              <a:rPr lang="hi-IN" sz="3200" dirty="0"/>
              <a:t>९. आर्थिक विकास</a:t>
            </a:r>
            <a:endParaRPr lang="en-IN" sz="3200" dirty="0"/>
          </a:p>
          <a:p>
            <a:endParaRPr lang="en-IN" sz="3200" dirty="0"/>
          </a:p>
          <a:p>
            <a:r>
              <a:rPr lang="hi-IN" sz="3200" dirty="0"/>
              <a:t>१०. निग्रोंचे भवितव्य</a:t>
            </a:r>
            <a:endParaRPr lang="en-IN" sz="3200" dirty="0"/>
          </a:p>
          <a:p>
            <a:endParaRPr lang="en-IN" sz="3200" dirty="0"/>
          </a:p>
          <a:p>
            <a:r>
              <a:rPr lang="hi-IN" sz="3200" dirty="0"/>
              <a:t>११. स्त्रियांच्या स्थितीकडे लक्ष</a:t>
            </a:r>
            <a:endParaRPr lang="en-IN" sz="3200" dirty="0"/>
          </a:p>
          <a:p>
            <a:endParaRPr lang="en-IN" sz="3200" dirty="0"/>
          </a:p>
          <a:p>
            <a:r>
              <a:rPr lang="hi-IN" sz="3200" dirty="0"/>
              <a:t>१२. जागतिक दृष्टिकोनातून महत्त्व</a:t>
            </a:r>
            <a:endParaRPr lang="en-IN" sz="3200" dirty="0"/>
          </a:p>
          <a:p>
            <a:endParaRPr lang="en-IN" sz="3200" dirty="0"/>
          </a:p>
          <a:p>
            <a:r>
              <a:rPr lang="hi-IN" sz="3200" dirty="0"/>
              <a:t>१३. समारोप</a:t>
            </a:r>
            <a:endParaRPr lang="en-IN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B12F0369-7DDB-4857-84AA-FC239C2AB5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61" y="1096862"/>
            <a:ext cx="4979140" cy="4682501"/>
          </a:xfrm>
        </p:spPr>
      </p:pic>
    </p:spTree>
    <p:extLst>
      <p:ext uri="{BB962C8B-B14F-4D97-AF65-F5344CB8AC3E}">
        <p14:creationId xmlns:p14="http://schemas.microsoft.com/office/powerpoint/2010/main" val="2234976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A87800-D621-43F5-9C1B-1B84807B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FD73FBA0-84A2-456E-8BB7-5C3E38D9AA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2" y="365125"/>
            <a:ext cx="10743424" cy="5507609"/>
          </a:xfrm>
        </p:spPr>
      </p:pic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FBD4BCA9-571C-4B6C-B1F2-02DCAEAD1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2955" y="1855432"/>
            <a:ext cx="2361462" cy="4513155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2953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7BAFAB0-FCDB-44CF-915A-51E6CCCB3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</a:t>
            </a:r>
            <a:r>
              <a:rPr lang="hi-IN" dirty="0"/>
              <a:t>प्रकरण पहिले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</a:t>
            </a:r>
            <a:r>
              <a:rPr lang="hi-IN" dirty="0">
                <a:solidFill>
                  <a:srgbClr val="FF0000"/>
                </a:solidFill>
              </a:rPr>
              <a:t>अमेरिकन राज्यक्रांती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39FA8D97-66BF-4A2E-AC86-CCE1E54E4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i-IN" sz="4000" dirty="0"/>
              <a:t>प्रस्तावना.</a:t>
            </a:r>
            <a:endParaRPr lang="en-US" sz="4000" dirty="0"/>
          </a:p>
          <a:p>
            <a:r>
              <a:rPr lang="hi-IN" sz="4000" dirty="0"/>
              <a:t>अमेरिका विषयी थोडेसे.</a:t>
            </a:r>
            <a:endParaRPr lang="en-US" sz="4000" dirty="0"/>
          </a:p>
          <a:p>
            <a:r>
              <a:rPr lang="hi-IN" sz="4000" dirty="0"/>
              <a:t>क्रांती म्हणजे काय?</a:t>
            </a:r>
            <a:endParaRPr lang="en-US" sz="4000" dirty="0"/>
          </a:p>
          <a:p>
            <a:r>
              <a:rPr lang="hi-IN" sz="4000" dirty="0"/>
              <a:t>अठरावे शतक क्रांतीचे शतक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72311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B55361-C162-4DF6-948D-A5BEED229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# </a:t>
            </a:r>
            <a:r>
              <a:rPr lang="hi-IN" dirty="0">
                <a:solidFill>
                  <a:srgbClr val="FF0000"/>
                </a:solidFill>
              </a:rPr>
              <a:t>अमेरिकन वसाहतींचा थोडक्यात आढावा </a:t>
            </a:r>
            <a:r>
              <a:rPr lang="hi-IN" dirty="0"/>
              <a:t>:-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FC1425-18C9-44A5-8AAC-80CFD2E1C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i-IN" sz="4000" dirty="0">
                <a:solidFill>
                  <a:srgbClr val="C00000"/>
                </a:solidFill>
              </a:rPr>
              <a:t>स्पॅनिश वसाहतींची स्थापना</a:t>
            </a:r>
            <a:r>
              <a:rPr lang="en-US" sz="4000" dirty="0">
                <a:solidFill>
                  <a:srgbClr val="C00000"/>
                </a:solidFill>
              </a:rPr>
              <a:t>:</a:t>
            </a:r>
          </a:p>
          <a:p>
            <a:r>
              <a:rPr lang="hi-IN" sz="3800" dirty="0"/>
              <a:t>तार्डेसीलासचा तह १४९४.</a:t>
            </a:r>
            <a:endParaRPr lang="en-US" sz="3800" dirty="0"/>
          </a:p>
          <a:p>
            <a:r>
              <a:rPr lang="hi-IN" sz="3800" dirty="0"/>
              <a:t>फ्लॉरिडा टेक्सस भागात स्पॅनिश वसाहती स्थापन.</a:t>
            </a:r>
            <a:endParaRPr lang="en-US" sz="3800" dirty="0"/>
          </a:p>
          <a:p>
            <a:r>
              <a:rPr lang="hi-IN" sz="3800" dirty="0"/>
              <a:t>अमेरिकेतील स्पॅनिश वसाहतीत लॅटिन भाषा प्रसृत.</a:t>
            </a:r>
            <a:endParaRPr lang="en-US" sz="3800" dirty="0"/>
          </a:p>
          <a:p>
            <a:r>
              <a:rPr lang="hi-IN" sz="3800" dirty="0"/>
              <a:t>स्पॅनिश सरकारकडून वसाहत कारांची लूट.</a:t>
            </a:r>
            <a:endParaRPr lang="en-US" sz="3800" dirty="0"/>
          </a:p>
          <a:p>
            <a:r>
              <a:rPr lang="hi-IN" sz="3800" dirty="0"/>
              <a:t>स्पेनविषयी युरोपियन राष्ट्रात मत्सर भावना</a:t>
            </a:r>
          </a:p>
          <a:p>
            <a:r>
              <a:rPr lang="hi-IN" sz="3800" dirty="0"/>
              <a:t>इंग्लंडचा राजा आठवा हेन्री याचे धाडस.</a:t>
            </a:r>
            <a:endParaRPr lang="en-IN" sz="3800" dirty="0"/>
          </a:p>
        </p:txBody>
      </p:sp>
    </p:spTree>
    <p:extLst>
      <p:ext uri="{BB962C8B-B14F-4D97-AF65-F5344CB8AC3E}">
        <p14:creationId xmlns:p14="http://schemas.microsoft.com/office/powerpoint/2010/main" val="48213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E0E07B9A-9E22-40AC-950F-553B675C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hi-IN" dirty="0">
                <a:solidFill>
                  <a:srgbClr val="C00000"/>
                </a:solidFill>
              </a:rPr>
              <a:t>ब्रिटिश वसाहतींची स्थापना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88E3803-0B58-43B6-B8CD-4654387E5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500" dirty="0"/>
              <a:t> </a:t>
            </a:r>
            <a:r>
              <a:rPr lang="hi-IN" sz="4500" dirty="0"/>
              <a:t>व्हर्जीनिया </a:t>
            </a:r>
            <a:r>
              <a:rPr lang="en-US" sz="4500" dirty="0"/>
              <a:t>    </a:t>
            </a:r>
            <a:r>
              <a:rPr lang="hi-IN" sz="4500" dirty="0"/>
              <a:t>-१६०७     </a:t>
            </a:r>
            <a:endParaRPr lang="en-US" sz="4500" dirty="0"/>
          </a:p>
          <a:p>
            <a:r>
              <a:rPr lang="en-US" sz="4500" dirty="0"/>
              <a:t> </a:t>
            </a:r>
            <a:r>
              <a:rPr lang="hi-IN" sz="4500" dirty="0"/>
              <a:t>मेरीलँड </a:t>
            </a:r>
            <a:r>
              <a:rPr lang="en-US" sz="4500" dirty="0"/>
              <a:t>         </a:t>
            </a:r>
            <a:r>
              <a:rPr lang="hi-IN" sz="4500" dirty="0"/>
              <a:t>-१६३२     </a:t>
            </a:r>
            <a:endParaRPr lang="en-US" sz="4500" dirty="0"/>
          </a:p>
          <a:p>
            <a:r>
              <a:rPr lang="en-US" sz="4500" dirty="0"/>
              <a:t> </a:t>
            </a:r>
            <a:r>
              <a:rPr lang="hi-IN" sz="4500" dirty="0"/>
              <a:t>मॅसेच्युसेट्स -१६२०    </a:t>
            </a:r>
            <a:endParaRPr lang="en-US" sz="4500" dirty="0"/>
          </a:p>
          <a:p>
            <a:r>
              <a:rPr lang="en-US" sz="4500" dirty="0"/>
              <a:t> </a:t>
            </a:r>
            <a:r>
              <a:rPr lang="hi-IN" sz="4500" dirty="0"/>
              <a:t>कनेक्टिकट</a:t>
            </a:r>
            <a:r>
              <a:rPr lang="en-US" sz="4500" dirty="0"/>
              <a:t>    </a:t>
            </a:r>
            <a:r>
              <a:rPr lang="hi-IN" sz="4500" dirty="0"/>
              <a:t>-१६३५     </a:t>
            </a:r>
            <a:endParaRPr lang="en-US" sz="4500" dirty="0"/>
          </a:p>
          <a:p>
            <a:r>
              <a:rPr lang="en-US" sz="4500" dirty="0"/>
              <a:t> </a:t>
            </a:r>
            <a:r>
              <a:rPr lang="hi-IN" sz="4500" dirty="0"/>
              <a:t>रोडआयर्लंड</a:t>
            </a:r>
            <a:r>
              <a:rPr lang="en-US" sz="4500" dirty="0"/>
              <a:t>    </a:t>
            </a:r>
            <a:r>
              <a:rPr lang="hi-IN" sz="4500" dirty="0"/>
              <a:t>-१६४३     </a:t>
            </a:r>
            <a:endParaRPr lang="en-US" sz="4500" dirty="0"/>
          </a:p>
          <a:p>
            <a:r>
              <a:rPr lang="en-US" sz="4500" dirty="0"/>
              <a:t> </a:t>
            </a:r>
            <a:r>
              <a:rPr lang="hi-IN" sz="4500" dirty="0"/>
              <a:t>न्यूहॅम्पशायर-१६७९     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384423883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C6C118-2D8C-446D-9B82-26C46F13C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hi-IN" dirty="0">
                <a:solidFill>
                  <a:srgbClr val="C00000"/>
                </a:solidFill>
              </a:rPr>
              <a:t>ब्रिटिश वसाहतींची स्थापना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AE4DE4-8D71-4C4C-9A02-D5E3BD3A7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 </a:t>
            </a:r>
            <a:r>
              <a:rPr lang="hi-IN" sz="4000" dirty="0"/>
              <a:t>पेनसिल्व्हानिया </a:t>
            </a:r>
            <a:r>
              <a:rPr lang="en-US" sz="4000" dirty="0"/>
              <a:t>   </a:t>
            </a:r>
            <a:r>
              <a:rPr lang="hi-IN" sz="4000" dirty="0"/>
              <a:t>-१६८२       </a:t>
            </a:r>
            <a:endParaRPr lang="en-US" sz="4000" dirty="0"/>
          </a:p>
          <a:p>
            <a:r>
              <a:rPr lang="en-US" sz="4000" dirty="0"/>
              <a:t> </a:t>
            </a:r>
            <a:r>
              <a:rPr lang="hi-IN" sz="4000" dirty="0"/>
              <a:t>डीलावेअर </a:t>
            </a:r>
            <a:r>
              <a:rPr lang="en-US" sz="4000" dirty="0"/>
              <a:t>              </a:t>
            </a:r>
            <a:r>
              <a:rPr lang="hi-IN" sz="4000" dirty="0"/>
              <a:t>-१७०३      </a:t>
            </a:r>
            <a:endParaRPr lang="en-US" sz="4000" dirty="0"/>
          </a:p>
          <a:p>
            <a:r>
              <a:rPr lang="en-US" sz="4000" dirty="0"/>
              <a:t> </a:t>
            </a:r>
            <a:r>
              <a:rPr lang="hi-IN" sz="4000" dirty="0"/>
              <a:t>न्यूजर्सी </a:t>
            </a:r>
            <a:r>
              <a:rPr lang="en-US" sz="4000" dirty="0"/>
              <a:t>                 </a:t>
            </a:r>
            <a:r>
              <a:rPr lang="hi-IN" sz="4000" dirty="0"/>
              <a:t>-१६७४ पूर्वी      </a:t>
            </a:r>
            <a:endParaRPr lang="en-US" sz="4000" dirty="0"/>
          </a:p>
          <a:p>
            <a:r>
              <a:rPr lang="en-US" sz="4000" dirty="0"/>
              <a:t> </a:t>
            </a:r>
            <a:r>
              <a:rPr lang="hi-IN" sz="4000" dirty="0"/>
              <a:t>उत्तर कॅरोलिना </a:t>
            </a:r>
            <a:r>
              <a:rPr lang="en-US" sz="4000" dirty="0"/>
              <a:t>     </a:t>
            </a:r>
            <a:r>
              <a:rPr lang="hi-IN" sz="4000" dirty="0"/>
              <a:t>-१६६५       </a:t>
            </a:r>
            <a:endParaRPr lang="en-US" sz="4000" dirty="0"/>
          </a:p>
          <a:p>
            <a:r>
              <a:rPr lang="en-US" sz="4000" dirty="0"/>
              <a:t> </a:t>
            </a:r>
            <a:r>
              <a:rPr lang="hi-IN" sz="4000" dirty="0"/>
              <a:t>दक्षिण कॅरोलिना </a:t>
            </a:r>
            <a:r>
              <a:rPr lang="en-US" sz="4000" dirty="0"/>
              <a:t> </a:t>
            </a:r>
            <a:r>
              <a:rPr lang="hi-IN" sz="4000" dirty="0"/>
              <a:t>-१६६५      </a:t>
            </a:r>
            <a:endParaRPr lang="en-US" sz="4000" dirty="0"/>
          </a:p>
          <a:p>
            <a:r>
              <a:rPr lang="en-US" sz="4000" dirty="0"/>
              <a:t> </a:t>
            </a:r>
            <a:r>
              <a:rPr lang="hi-IN" sz="4000" dirty="0"/>
              <a:t>जॉर्जिया </a:t>
            </a:r>
            <a:r>
              <a:rPr lang="en-US" sz="4000" dirty="0"/>
              <a:t>                </a:t>
            </a:r>
            <a:r>
              <a:rPr lang="hi-IN" sz="4000" dirty="0"/>
              <a:t>-१७३२</a:t>
            </a:r>
            <a:endParaRPr lang="en-US" sz="4000" dirty="0"/>
          </a:p>
          <a:p>
            <a:r>
              <a:rPr lang="en-US" sz="4000" dirty="0"/>
              <a:t> </a:t>
            </a:r>
            <a:r>
              <a:rPr lang="hi-IN" sz="4000" dirty="0"/>
              <a:t>न्यूयार्क </a:t>
            </a:r>
            <a:r>
              <a:rPr lang="en-US" sz="4000" dirty="0"/>
              <a:t>                 -</a:t>
            </a:r>
            <a:r>
              <a:rPr lang="hi-IN" sz="4000" dirty="0"/>
              <a:t>१६२४</a:t>
            </a:r>
            <a:endParaRPr lang="en-IN" sz="4000" dirty="0"/>
          </a:p>
          <a:p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650000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DC2542-7524-4958-BB5C-D35F4F838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1834"/>
          </a:xfrm>
        </p:spPr>
        <p:txBody>
          <a:bodyPr/>
          <a:lstStyle/>
          <a:p>
            <a:r>
              <a:rPr lang="en-US" dirty="0"/>
              <a:t>              </a:t>
            </a:r>
            <a:r>
              <a:rPr lang="hi-IN" dirty="0">
                <a:solidFill>
                  <a:srgbClr val="FF0000"/>
                </a:solidFill>
              </a:rPr>
              <a:t>अमेरिकन राज्यक्रांतीची कारणे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D650D0-6490-4460-8D85-341863130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4614"/>
            <a:ext cx="6104138" cy="4552349"/>
          </a:xfrm>
        </p:spPr>
        <p:txBody>
          <a:bodyPr>
            <a:normAutofit/>
          </a:bodyPr>
          <a:lstStyle/>
          <a:p>
            <a:pPr marL="971550" lvl="1" indent="-514350">
              <a:buAutoNum type="hindiNumPeriod"/>
            </a:pPr>
            <a:r>
              <a:rPr lang="hi-IN" sz="3200" dirty="0"/>
              <a:t>एकजिनसी समाज रचना</a:t>
            </a:r>
            <a:endParaRPr lang="en-US" sz="3200" dirty="0"/>
          </a:p>
          <a:p>
            <a:pPr marL="971550" lvl="1" indent="-514350">
              <a:buAutoNum type="hindiNumPeriod"/>
            </a:pPr>
            <a:endParaRPr lang="en-US" sz="3200" dirty="0"/>
          </a:p>
          <a:p>
            <a:pPr marL="457200" lvl="1" indent="0">
              <a:buNone/>
            </a:pPr>
            <a:r>
              <a:rPr lang="hi-IN" sz="3200" dirty="0"/>
              <a:t>२. वसाहतीवरील आर्थिक निर्बंध</a:t>
            </a: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hi-IN" sz="3200" dirty="0"/>
              <a:t>३. जॉर्ज तिसऱ्याचे धोरण </a:t>
            </a: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hi-IN" sz="3200" dirty="0"/>
              <a:t>४. सप्तवार्षिक युद्ध</a:t>
            </a:r>
            <a:r>
              <a:rPr lang="en-US" sz="3200" dirty="0"/>
              <a:t> </a:t>
            </a:r>
            <a:r>
              <a:rPr lang="hi-IN" sz="3200" dirty="0"/>
              <a:t>(१७५६-६३) </a:t>
            </a: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hi-IN" sz="3200" dirty="0"/>
              <a:t>५. साखरेवरील जाचक कर</a:t>
            </a:r>
            <a:endParaRPr lang="en-IN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24B92D43-FBF6-49F4-B2A2-00B09DA2DA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75" y="1876425"/>
            <a:ext cx="4048125" cy="4048125"/>
          </a:xfrm>
        </p:spPr>
      </p:pic>
    </p:spTree>
    <p:extLst>
      <p:ext uri="{BB962C8B-B14F-4D97-AF65-F5344CB8AC3E}">
        <p14:creationId xmlns:p14="http://schemas.microsoft.com/office/powerpoint/2010/main" val="156268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6C61ED-172A-41DD-8D00-2593C607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764"/>
          </a:xfrm>
        </p:spPr>
        <p:txBody>
          <a:bodyPr/>
          <a:lstStyle/>
          <a:p>
            <a:r>
              <a:rPr lang="en-US" dirty="0"/>
              <a:t>              </a:t>
            </a:r>
            <a:r>
              <a:rPr lang="hi-IN" dirty="0">
                <a:solidFill>
                  <a:srgbClr val="FF0000"/>
                </a:solidFill>
              </a:rPr>
              <a:t>अमेरिकन राज्यक्रांतीची कारणे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A4AC0C-18CA-4F3E-970F-EF845DEB9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373" y="1518082"/>
            <a:ext cx="6604987" cy="4785064"/>
          </a:xfrm>
        </p:spPr>
        <p:txBody>
          <a:bodyPr>
            <a:normAutofit fontScale="92500" lnSpcReduction="10000"/>
          </a:bodyPr>
          <a:lstStyle/>
          <a:p>
            <a:r>
              <a:rPr lang="hi-IN" sz="3500" dirty="0"/>
              <a:t>६. ना प्रतिनिधीत्व ना कर</a:t>
            </a:r>
            <a:endParaRPr lang="en-US" sz="3500" dirty="0"/>
          </a:p>
          <a:p>
            <a:endParaRPr lang="en-US" sz="3500" dirty="0"/>
          </a:p>
          <a:p>
            <a:r>
              <a:rPr lang="hi-IN" sz="3500" dirty="0"/>
              <a:t>७. स्वावलंबन व स्वशासन</a:t>
            </a:r>
            <a:endParaRPr lang="en-US" sz="3500" dirty="0"/>
          </a:p>
          <a:p>
            <a:endParaRPr lang="en-US" sz="3500" dirty="0"/>
          </a:p>
          <a:p>
            <a:r>
              <a:rPr lang="hi-IN" sz="3500" dirty="0"/>
              <a:t>८. अन्यायाविरुद्ध लढण्याची परंपरा</a:t>
            </a:r>
            <a:endParaRPr lang="en-US" sz="3500" dirty="0"/>
          </a:p>
          <a:p>
            <a:endParaRPr lang="en-US" sz="3500" dirty="0"/>
          </a:p>
          <a:p>
            <a:r>
              <a:rPr lang="hi-IN" sz="3500" dirty="0"/>
              <a:t>९. नव्या पिढीचा उदय</a:t>
            </a:r>
            <a:endParaRPr lang="en-US" sz="3500" dirty="0"/>
          </a:p>
          <a:p>
            <a:endParaRPr lang="en-US" sz="3200" dirty="0"/>
          </a:p>
          <a:p>
            <a:r>
              <a:rPr lang="hi-IN" sz="3200" dirty="0"/>
              <a:t>१०. टाऊनसेंड ॲक्ट (१७७०)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58AAF02B-34FE-4B27-A2AA-D611708D34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38" y="2003902"/>
            <a:ext cx="4481512" cy="3585209"/>
          </a:xfrm>
        </p:spPr>
      </p:pic>
    </p:spTree>
    <p:extLst>
      <p:ext uri="{BB962C8B-B14F-4D97-AF65-F5344CB8AC3E}">
        <p14:creationId xmlns:p14="http://schemas.microsoft.com/office/powerpoint/2010/main" val="119406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DBD6A8-1D8E-47F0-B25D-B6FD469A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       </a:t>
            </a:r>
            <a:r>
              <a:rPr lang="hi-IN" dirty="0">
                <a:solidFill>
                  <a:srgbClr val="FF0000"/>
                </a:solidFill>
              </a:rPr>
              <a:t>अमेरिकन राज्यक्रांतीची कारणे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A169CD-ABBB-41BA-9F14-036524068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785" y="1690688"/>
            <a:ext cx="7054048" cy="4486275"/>
          </a:xfrm>
        </p:spPr>
        <p:txBody>
          <a:bodyPr>
            <a:normAutofit/>
          </a:bodyPr>
          <a:lstStyle/>
          <a:p>
            <a:r>
              <a:rPr lang="hi-IN" sz="3200" dirty="0"/>
              <a:t>१०. टाऊनसेंड ॲक्ट (१७७०)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hi-IN" sz="3200" dirty="0"/>
              <a:t>११. बॉस्टनचा हत्याकांड (५ मार्च १७७०)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hi-IN" sz="3200" dirty="0"/>
              <a:t>१२. बोस्टन टी पार्टी (१७ डिसेंबर १७७३</a:t>
            </a:r>
            <a:r>
              <a:rPr lang="hi-IN" dirty="0"/>
              <a:t>)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E3727BAA-05FE-4A7C-AF62-8800672955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34" y="2032986"/>
            <a:ext cx="4562830" cy="3568824"/>
          </a:xfrm>
        </p:spPr>
      </p:pic>
    </p:spTree>
    <p:extLst>
      <p:ext uri="{BB962C8B-B14F-4D97-AF65-F5344CB8AC3E}">
        <p14:creationId xmlns:p14="http://schemas.microsoft.com/office/powerpoint/2010/main" val="276742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890B7-00EB-4F5F-A72E-F55AA9E98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337"/>
            <a:ext cx="10515600" cy="82448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         </a:t>
            </a:r>
            <a:r>
              <a:rPr lang="hi-IN" dirty="0">
                <a:solidFill>
                  <a:srgbClr val="FF0000"/>
                </a:solidFill>
              </a:rPr>
              <a:t>अमेरिकन राज्यक्रांतीची कारणे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95AC6F-BD43-4432-A5EA-7DB701A1E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272" y="1349406"/>
            <a:ext cx="5974672" cy="5246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i-IN" sz="3600" dirty="0">
                <a:solidFill>
                  <a:srgbClr val="0070C0"/>
                </a:solidFill>
              </a:rPr>
              <a:t>१३. विचारवंताचे कार्य</a:t>
            </a:r>
            <a:endParaRPr lang="en-US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200" dirty="0"/>
              <a:t>                      </a:t>
            </a:r>
          </a:p>
          <a:p>
            <a:pPr marL="0" indent="0">
              <a:buNone/>
            </a:pPr>
            <a:r>
              <a:rPr lang="en-US" sz="3900" dirty="0"/>
              <a:t>                    </a:t>
            </a:r>
            <a:r>
              <a:rPr lang="hi-IN" sz="3900" dirty="0"/>
              <a:t>ब्रेंजमिन फ्रँकलिन</a:t>
            </a:r>
            <a:endParaRPr lang="en-US" sz="3900" dirty="0"/>
          </a:p>
          <a:p>
            <a:pPr marL="0" indent="0">
              <a:buNone/>
            </a:pPr>
            <a:r>
              <a:rPr lang="en-US" sz="3900" dirty="0"/>
              <a:t>                    </a:t>
            </a:r>
            <a:r>
              <a:rPr lang="hi-IN" sz="3900" dirty="0"/>
              <a:t>जॉन ॲडम्स</a:t>
            </a:r>
            <a:endParaRPr lang="en-US" sz="3900" dirty="0"/>
          </a:p>
          <a:p>
            <a:pPr marL="0" indent="0">
              <a:buNone/>
            </a:pPr>
            <a:r>
              <a:rPr lang="en-US" sz="3900" dirty="0"/>
              <a:t>                    </a:t>
            </a:r>
            <a:r>
              <a:rPr lang="hi-IN" sz="3900" dirty="0"/>
              <a:t>पॅट्रिक हेन्री</a:t>
            </a:r>
            <a:endParaRPr lang="en-US" sz="3900" dirty="0"/>
          </a:p>
          <a:p>
            <a:pPr marL="0" indent="0">
              <a:buNone/>
            </a:pPr>
            <a:r>
              <a:rPr lang="en-US" sz="3900" dirty="0"/>
              <a:t>                    </a:t>
            </a:r>
            <a:r>
              <a:rPr lang="hi-IN" sz="3900" dirty="0"/>
              <a:t>सॅम्युअल ॲडम्स</a:t>
            </a:r>
            <a:endParaRPr lang="en-US" sz="3900" dirty="0"/>
          </a:p>
          <a:p>
            <a:pPr marL="0" indent="0">
              <a:buNone/>
            </a:pPr>
            <a:r>
              <a:rPr lang="en-US" sz="3900" dirty="0"/>
              <a:t>                    </a:t>
            </a:r>
            <a:r>
              <a:rPr lang="hi-IN" sz="3900" dirty="0"/>
              <a:t>थॉमस पेन</a:t>
            </a:r>
            <a:endParaRPr lang="en-US" sz="3900" dirty="0"/>
          </a:p>
          <a:p>
            <a:pPr marL="0" indent="0">
              <a:buNone/>
            </a:pPr>
            <a:r>
              <a:rPr lang="en-US" sz="3900" dirty="0"/>
              <a:t>                    </a:t>
            </a:r>
            <a:r>
              <a:rPr lang="hi-IN" sz="3900" dirty="0"/>
              <a:t>थॉमस जेफरसन</a:t>
            </a:r>
            <a:endParaRPr lang="en-IN" sz="39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2ED06925-0BC5-4CBF-8E73-50800945F8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237" y="1189608"/>
            <a:ext cx="4136994" cy="5033639"/>
          </a:xfrm>
        </p:spPr>
      </p:pic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E7D8FE13-3A0D-4F63-A909-46A525C1F003}"/>
              </a:ext>
            </a:extLst>
          </p:cNvPr>
          <p:cNvSpPr/>
          <p:nvPr/>
        </p:nvSpPr>
        <p:spPr>
          <a:xfrm>
            <a:off x="2157274" y="2698811"/>
            <a:ext cx="79899" cy="62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  <a:endParaRPr lang="en-IN" dirty="0"/>
          </a:p>
        </p:txBody>
      </p:sp>
      <p:sp>
        <p:nvSpPr>
          <p:cNvPr id="9" name="Arrow: Notched Right 8">
            <a:extLst>
              <a:ext uri="{FF2B5EF4-FFF2-40B4-BE49-F238E27FC236}">
                <a16:creationId xmlns="" xmlns:a16="http://schemas.microsoft.com/office/drawing/2014/main" id="{0B03A9B7-9CC5-4C55-B4BE-B13F082743D3}"/>
              </a:ext>
            </a:extLst>
          </p:cNvPr>
          <p:cNvSpPr/>
          <p:nvPr/>
        </p:nvSpPr>
        <p:spPr>
          <a:xfrm>
            <a:off x="2157274" y="2698811"/>
            <a:ext cx="45719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90050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399</Words>
  <Application>Microsoft Office PowerPoint</Application>
  <PresentationFormat>Widescreen</PresentationFormat>
  <Paragraphs>115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Mangal</vt:lpstr>
      <vt:lpstr>Wingdings</vt:lpstr>
      <vt:lpstr>Office Theme</vt:lpstr>
      <vt:lpstr>शिवजागृती वरिष्ठ महाविद्यालय, नळेगाव, जि. लातूर Online Class Class :- BATY,   Sem :- V Subject :-  History Paper :- History of Modern World</vt:lpstr>
      <vt:lpstr>                            प्रकरण पहिले                       अमेरिकन राज्यक्रांती</vt:lpstr>
      <vt:lpstr># अमेरिकन वसाहतींचा थोडक्यात आढावा :-</vt:lpstr>
      <vt:lpstr>ब्रिटिश वसाहतींची स्थापना</vt:lpstr>
      <vt:lpstr>ब्रिटिश वसाहतींची स्थापना</vt:lpstr>
      <vt:lpstr>              अमेरिकन राज्यक्रांतीची कारणे</vt:lpstr>
      <vt:lpstr>              अमेरिकन राज्यक्रांतीची कारणे</vt:lpstr>
      <vt:lpstr>             अमेरिकन राज्यक्रांतीची कारणे</vt:lpstr>
      <vt:lpstr>          अमेरिकन राज्यक्रांतीची कारणे</vt:lpstr>
      <vt:lpstr>           अमेरिकन राज्यक्रांतीची वाटचाल</vt:lpstr>
      <vt:lpstr>            अमेरिकन राज्यक्रांतीची वाटचाल</vt:lpstr>
      <vt:lpstr>     अमेरिकन राज्यक्रांतीचे महत्व/परिणाम</vt:lpstr>
      <vt:lpstr>       अमेरिकन राज्यक्रांतीचे महत्व/परिणाम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शिवजागृती वरिष्ठ महाविद्यालय, नळेगाव, जि. लातूर Online Class Class :- BATY,   Sem :- V Subject :-  History Paper :- History of Modern World</dc:title>
  <dc:creator>Omshiva Ligade</dc:creator>
  <cp:lastModifiedBy>Microsoft</cp:lastModifiedBy>
  <cp:revision>24</cp:revision>
  <dcterms:created xsi:type="dcterms:W3CDTF">2020-08-05T12:02:30Z</dcterms:created>
  <dcterms:modified xsi:type="dcterms:W3CDTF">2021-04-20T14:15:05Z</dcterms:modified>
</cp:coreProperties>
</file>