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9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5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5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8179248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altLang="zh-CN" smtClean="0"/>
              <a:t>Click to edit Master title style</a:t>
            </a:r>
            <a:endParaRPr lang="en-US" dirty="0"/>
          </a:p>
        </p:txBody>
      </p:sp>
      <p:sp>
        <p:nvSpPr>
          <p:cNvPr id="1048637"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8"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39" name="Footer Placeholder 4"/>
          <p:cNvSpPr>
            <a:spLocks noGrp="1"/>
          </p:cNvSpPr>
          <p:nvPr>
            <p:ph type="ftr" sz="quarter" idx="11"/>
          </p:nvPr>
        </p:nvSpPr>
        <p:spPr/>
        <p:txBody>
          <a:bodyPr/>
          <a:lstStyle/>
          <a:p>
            <a:endParaRPr lang="zh-CN" altLang="en-US"/>
          </a:p>
        </p:txBody>
      </p:sp>
      <p:sp>
        <p:nvSpPr>
          <p:cNvPr id="1048640"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7"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618"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9"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20" name="Footer Placeholder 4"/>
          <p:cNvSpPr>
            <a:spLocks noGrp="1"/>
          </p:cNvSpPr>
          <p:nvPr>
            <p:ph type="ftr" sz="quarter" idx="11"/>
          </p:nvPr>
        </p:nvSpPr>
        <p:spPr/>
        <p:txBody>
          <a:bodyPr/>
          <a:lstStyle/>
          <a:p>
            <a:endParaRPr lang="zh-CN" altLang="en-US"/>
          </a:p>
        </p:txBody>
      </p:sp>
      <p:sp>
        <p:nvSpPr>
          <p:cNvPr id="1048621"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0" name="Title 1"/>
          <p:cNvSpPr>
            <a:spLocks noGrp="1"/>
          </p:cNvSpPr>
          <p:nvPr>
            <p:ph type="title"/>
          </p:nvPr>
        </p:nvSpPr>
        <p:spPr/>
        <p:txBody>
          <a:bodyPr/>
          <a:lstStyle/>
          <a:p>
            <a:r>
              <a:rPr lang="en-US" altLang="zh-CN" smtClean="0"/>
              <a:t>Click to edit Master title style</a:t>
            </a:r>
            <a:endParaRPr lang="en-US" dirty="0"/>
          </a:p>
        </p:txBody>
      </p:sp>
      <p:sp>
        <p:nvSpPr>
          <p:cNvPr id="1048601"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2"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03" name="Footer Placeholder 4"/>
          <p:cNvSpPr>
            <a:spLocks noGrp="1"/>
          </p:cNvSpPr>
          <p:nvPr>
            <p:ph type="ftr" sz="quarter" idx="11"/>
          </p:nvPr>
        </p:nvSpPr>
        <p:spPr/>
        <p:txBody>
          <a:bodyPr/>
          <a:lstStyle/>
          <a:p>
            <a:endParaRPr lang="zh-CN" altLang="en-US"/>
          </a:p>
        </p:txBody>
      </p:sp>
      <p:sp>
        <p:nvSpPr>
          <p:cNvPr id="1048604"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31"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32"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33" name="Date Placeholder 3"/>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34" name="Footer Placeholder 4"/>
          <p:cNvSpPr>
            <a:spLocks noGrp="1"/>
          </p:cNvSpPr>
          <p:nvPr>
            <p:ph type="ftr" sz="quarter" idx="11"/>
          </p:nvPr>
        </p:nvSpPr>
        <p:spPr/>
        <p:txBody>
          <a:bodyPr/>
          <a:lstStyle/>
          <a:p>
            <a:endParaRPr lang="zh-CN" altLang="en-US"/>
          </a:p>
        </p:txBody>
      </p:sp>
      <p:sp>
        <p:nvSpPr>
          <p:cNvPr id="104863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r>
              <a:rPr lang="en-US" altLang="zh-CN" smtClean="0"/>
              <a:t>Click to edit Master title style</a:t>
            </a:r>
            <a:endParaRPr lang="en-US" dirty="0"/>
          </a:p>
        </p:txBody>
      </p:sp>
      <p:sp>
        <p:nvSpPr>
          <p:cNvPr id="1048595"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6"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7" name="Date Placeholder 4"/>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598" name="Footer Placeholder 5"/>
          <p:cNvSpPr>
            <a:spLocks noGrp="1"/>
          </p:cNvSpPr>
          <p:nvPr>
            <p:ph type="ftr" sz="quarter" idx="11"/>
          </p:nvPr>
        </p:nvSpPr>
        <p:spPr/>
        <p:txBody>
          <a:bodyPr/>
          <a:lstStyle/>
          <a:p>
            <a:endParaRPr lang="zh-CN" altLang="en-US"/>
          </a:p>
        </p:txBody>
      </p:sp>
      <p:sp>
        <p:nvSpPr>
          <p:cNvPr id="1048599"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05"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06"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07"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8"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09"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0" name="Date Placeholder 6"/>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11" name="Footer Placeholder 7"/>
          <p:cNvSpPr>
            <a:spLocks noGrp="1"/>
          </p:cNvSpPr>
          <p:nvPr>
            <p:ph type="ftr" sz="quarter" idx="11"/>
          </p:nvPr>
        </p:nvSpPr>
        <p:spPr/>
        <p:txBody>
          <a:bodyPr/>
          <a:lstStyle/>
          <a:p>
            <a:endParaRPr lang="zh-CN" altLang="en-US"/>
          </a:p>
        </p:txBody>
      </p:sp>
      <p:sp>
        <p:nvSpPr>
          <p:cNvPr id="1048612"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3" name="Title 1"/>
          <p:cNvSpPr>
            <a:spLocks noGrp="1"/>
          </p:cNvSpPr>
          <p:nvPr>
            <p:ph type="title"/>
          </p:nvPr>
        </p:nvSpPr>
        <p:spPr/>
        <p:txBody>
          <a:bodyPr/>
          <a:lstStyle/>
          <a:p>
            <a:r>
              <a:rPr lang="en-US" altLang="zh-CN" smtClean="0"/>
              <a:t>Click to edit Master title style</a:t>
            </a:r>
            <a:endParaRPr lang="en-US" dirty="0"/>
          </a:p>
        </p:txBody>
      </p:sp>
      <p:sp>
        <p:nvSpPr>
          <p:cNvPr id="1048614" name="Date Placeholder 2"/>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15" name="Footer Placeholder 3"/>
          <p:cNvSpPr>
            <a:spLocks noGrp="1"/>
          </p:cNvSpPr>
          <p:nvPr>
            <p:ph type="ftr" sz="quarter" idx="11"/>
          </p:nvPr>
        </p:nvSpPr>
        <p:spPr/>
        <p:txBody>
          <a:bodyPr/>
          <a:lstStyle/>
          <a:p>
            <a:endParaRPr lang="zh-CN" altLang="en-US"/>
          </a:p>
        </p:txBody>
      </p:sp>
      <p:sp>
        <p:nvSpPr>
          <p:cNvPr id="1048616"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2" name="Date Placeholder 1"/>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23" name="Footer Placeholder 2"/>
          <p:cNvSpPr>
            <a:spLocks noGrp="1"/>
          </p:cNvSpPr>
          <p:nvPr>
            <p:ph type="ftr" sz="quarter" idx="11"/>
          </p:nvPr>
        </p:nvSpPr>
        <p:spPr/>
        <p:txBody>
          <a:bodyPr/>
          <a:lstStyle/>
          <a:p>
            <a:endParaRPr lang="zh-CN" altLang="en-US"/>
          </a:p>
        </p:txBody>
      </p:sp>
      <p:sp>
        <p:nvSpPr>
          <p:cNvPr id="1048624"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41"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2"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3"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44" name="Date Placeholder 4"/>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45" name="Footer Placeholder 5"/>
          <p:cNvSpPr>
            <a:spLocks noGrp="1"/>
          </p:cNvSpPr>
          <p:nvPr>
            <p:ph type="ftr" sz="quarter" idx="11"/>
          </p:nvPr>
        </p:nvSpPr>
        <p:spPr/>
        <p:txBody>
          <a:bodyPr/>
          <a:lstStyle/>
          <a:p>
            <a:endParaRPr lang="zh-CN" altLang="en-US"/>
          </a:p>
        </p:txBody>
      </p:sp>
      <p:sp>
        <p:nvSpPr>
          <p:cNvPr id="1048646"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25"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26"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2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28" name="Date Placeholder 4"/>
          <p:cNvSpPr>
            <a:spLocks noGrp="1"/>
          </p:cNvSpPr>
          <p:nvPr>
            <p:ph type="dt" sz="half" idx="10"/>
          </p:nvPr>
        </p:nvSpPr>
        <p:spPr/>
        <p:txBody>
          <a:bodyPr/>
          <a:lstStyle/>
          <a:p>
            <a:fld id="{70BC1078-46ED-40F9-8930-935BAD7C2B02}" type="datetimeFigureOut">
              <a:rPr lang="zh-CN" altLang="en-US" smtClean="0"/>
              <a:t>2021/2/18</a:t>
            </a:fld>
            <a:endParaRPr lang="zh-CN" altLang="en-US"/>
          </a:p>
        </p:txBody>
      </p:sp>
      <p:sp>
        <p:nvSpPr>
          <p:cNvPr id="1048629" name="Footer Placeholder 5"/>
          <p:cNvSpPr>
            <a:spLocks noGrp="1"/>
          </p:cNvSpPr>
          <p:nvPr>
            <p:ph type="ftr" sz="quarter" idx="11"/>
          </p:nvPr>
        </p:nvSpPr>
        <p:spPr/>
        <p:txBody>
          <a:bodyPr/>
          <a:lstStyle/>
          <a:p>
            <a:endParaRPr lang="zh-CN" altLang="en-US"/>
          </a:p>
        </p:txBody>
      </p:sp>
      <p:sp>
        <p:nvSpPr>
          <p:cNvPr id="1048630"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2021/2/18</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590" name="Title 1048589"/>
          <p:cNvSpPr>
            <a:spLocks noGrp="1"/>
          </p:cNvSpPr>
          <p:nvPr>
            <p:ph type="ctrTitle"/>
          </p:nvPr>
        </p:nvSpPr>
        <p:spPr>
          <a:xfrm>
            <a:off x="0" y="0"/>
            <a:ext cx="9217616" cy="6405242"/>
          </a:xfrm>
        </p:spPr>
        <p:txBody>
          <a:bodyPr/>
          <a:lstStyle/>
          <a:p>
            <a:r>
              <a:rPr lang="en-US" sz="5400" b="1">
                <a:solidFill>
                  <a:srgbClr val="FFC000"/>
                </a:solidFill>
              </a:rPr>
              <a:t>शिवजागृति वरिष्ठ महाविद्यालय, </a:t>
            </a:r>
            <a:br>
              <a:rPr lang="en-US" sz="5400" b="1">
                <a:solidFill>
                  <a:srgbClr val="FFC000"/>
                </a:solidFill>
              </a:rPr>
            </a:br>
            <a:r>
              <a:rPr lang="en-US" sz="3200">
                <a:solidFill>
                  <a:srgbClr val="98CC00"/>
                </a:solidFill>
              </a:rPr>
              <a:t>नलेगांव ता.चाकुर जि.लातूर</a:t>
            </a:r>
            <a:br>
              <a:rPr lang="en-US" sz="3200">
                <a:solidFill>
                  <a:srgbClr val="98CC00"/>
                </a:solidFill>
              </a:rPr>
            </a:br>
            <a:r>
              <a:rPr lang="en-US"/>
              <a:t> </a:t>
            </a:r>
            <a:br>
              <a:rPr lang="en-US"/>
            </a:br>
            <a:r>
              <a:rPr lang="en-US" altLang="en-US" sz="3600" b="1">
                <a:solidFill>
                  <a:srgbClr val="99CCFF"/>
                </a:solidFill>
              </a:rPr>
              <a:t>बी</a:t>
            </a:r>
            <a:r>
              <a:rPr lang="en-US" sz="3600" b="1">
                <a:solidFill>
                  <a:srgbClr val="99CCFF"/>
                </a:solidFill>
              </a:rPr>
              <a:t>.</a:t>
            </a:r>
            <a:r>
              <a:rPr lang="en-US" altLang="en-US" sz="3600" b="1">
                <a:solidFill>
                  <a:srgbClr val="99CCFF"/>
                </a:solidFill>
              </a:rPr>
              <a:t>ए</a:t>
            </a:r>
            <a:r>
              <a:rPr lang="en-US" sz="3600" b="1">
                <a:solidFill>
                  <a:srgbClr val="99CCFF"/>
                </a:solidFill>
              </a:rPr>
              <a:t>.द्वितीय वर्ष </a:t>
            </a:r>
            <a:br>
              <a:rPr lang="en-US" sz="3600" b="1">
                <a:solidFill>
                  <a:srgbClr val="99CCFF"/>
                </a:solidFill>
              </a:rPr>
            </a:br>
            <a:r>
              <a:rPr lang="en-US" sz="4800">
                <a:solidFill>
                  <a:srgbClr val="FF6600"/>
                </a:solidFill>
              </a:rPr>
              <a:t>मध्ययुगीन कविता </a:t>
            </a:r>
            <a:br>
              <a:rPr lang="en-US" sz="4800">
                <a:solidFill>
                  <a:srgbClr val="FF6600"/>
                </a:solidFill>
              </a:rPr>
            </a:br>
            <a:r>
              <a:rPr lang="en-US" sz="3200" b="1">
                <a:solidFill>
                  <a:srgbClr val="99CCFF"/>
                </a:solidFill>
              </a:rPr>
              <a:t>प्रश्नपत्र क्रमांक V,   </a:t>
            </a:r>
            <a:r>
              <a:rPr lang="en-US" altLang="en-US" sz="3200" b="1">
                <a:solidFill>
                  <a:srgbClr val="99CCFF"/>
                </a:solidFill>
              </a:rPr>
              <a:t>सत्र- III</a:t>
            </a:r>
            <a:br>
              <a:rPr lang="en-US" altLang="en-US" sz="3200" b="1">
                <a:solidFill>
                  <a:srgbClr val="99CCFF"/>
                </a:solidFill>
              </a:rPr>
            </a:br>
            <a:r>
              <a:rPr lang="en-US" altLang="en-US" sz="3200" b="1"/>
              <a:t/>
            </a:r>
            <a:br>
              <a:rPr lang="en-US" altLang="en-US" sz="3200" b="1"/>
            </a:br>
            <a:r>
              <a:rPr lang="en-US" altLang="en-US" sz="3600" b="1">
                <a:solidFill>
                  <a:srgbClr val="FF9900"/>
                </a:solidFill>
              </a:rPr>
              <a:t>1) सन्त नामदेव</a:t>
            </a:r>
            <a:br>
              <a:rPr lang="en-US" altLang="en-US" sz="3600" b="1">
                <a:solidFill>
                  <a:srgbClr val="FF9900"/>
                </a:solidFill>
              </a:rPr>
            </a:br>
            <a:r>
              <a:rPr lang="en-US" altLang="en-US" sz="3200"/>
              <a:t/>
            </a:r>
            <a:br>
              <a:rPr lang="en-US" altLang="en-US" sz="3200"/>
            </a:br>
            <a:r>
              <a:rPr lang="en-US" altLang="en-US" sz="3200" b="1">
                <a:solidFill>
                  <a:srgbClr val="99CCFF"/>
                </a:solidFill>
              </a:rPr>
              <a:t>                                        - प्रो.डॉ.बालाजी भुरे</a:t>
            </a:r>
            <a:br>
              <a:rPr lang="en-US" altLang="en-US" sz="3200" b="1">
                <a:solidFill>
                  <a:srgbClr val="99CCFF"/>
                </a:solidFill>
              </a:rPr>
            </a:br>
            <a:r>
              <a:rPr lang="en-US" altLang="en-US" sz="3200" b="1">
                <a:solidFill>
                  <a:srgbClr val="99CCFF"/>
                </a:solidFill>
              </a:rPr>
              <a:t>                                        </a:t>
            </a:r>
            <a:r>
              <a:rPr lang="en-US" altLang="en-US" sz="2400" b="1">
                <a:solidFill>
                  <a:srgbClr val="99CCFF"/>
                </a:solidFill>
              </a:rPr>
              <a:t>  अध्यक्ष, विभाग हिन्दी</a:t>
            </a:r>
            <a:r>
              <a:rPr lang="en-US" altLang="en-US" sz="3200"/>
              <a:t>    </a:t>
            </a:r>
            <a:endParaRPr lang="en-US" sz="3200"/>
          </a:p>
        </p:txBody>
      </p:sp>
      <p:pic>
        <p:nvPicPr>
          <p:cNvPr id="2097156" name="Picture 2097155"/>
          <p:cNvPicPr>
            <a:picLocks/>
          </p:cNvPicPr>
          <p:nvPr/>
        </p:nvPicPr>
        <p:blipFill>
          <a:blip r:embed="rId2"/>
          <a:stretch>
            <a:fillRect/>
          </a:stretch>
        </p:blipFill>
        <p:spPr>
          <a:xfrm>
            <a:off x="0" y="2008080"/>
            <a:ext cx="2622619" cy="48542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048591" name="Title 1048590"/>
          <p:cNvSpPr>
            <a:spLocks noGrp="1"/>
          </p:cNvSpPr>
          <p:nvPr>
            <p:ph type="ctrTitle"/>
          </p:nvPr>
        </p:nvSpPr>
        <p:spPr>
          <a:xfrm>
            <a:off x="89151" y="329945"/>
            <a:ext cx="8894691" cy="6284729"/>
          </a:xfrm>
        </p:spPr>
        <p:txBody>
          <a:bodyPr/>
          <a:lstStyle/>
          <a:p>
            <a:r>
              <a:rPr lang="en-US" sz="3200" b="1">
                <a:solidFill>
                  <a:srgbClr val="FFE5E5"/>
                </a:solidFill>
              </a:rPr>
              <a:t>नामदेव का परिचय :-</a:t>
            </a:r>
            <a:br>
              <a:rPr lang="en-US" sz="3200" b="1">
                <a:solidFill>
                  <a:srgbClr val="FFE5E5"/>
                </a:solidFill>
              </a:rPr>
            </a:br>
            <a:r>
              <a:rPr lang="en-US" altLang="en-US" sz="3200" b="1">
                <a:solidFill>
                  <a:srgbClr val="99CCFF"/>
                </a:solidFill>
              </a:rPr>
              <a:t>जन्म- हिंगोली जिले के नरसी बामनी गाँव में 1270 ई.देहावसान - तीर्थक्षेत्र पंढरपुर में 1350 ई.में</a:t>
            </a:r>
            <a:br>
              <a:rPr lang="en-US" altLang="en-US" sz="3200" b="1">
                <a:solidFill>
                  <a:srgbClr val="99CCFF"/>
                </a:solidFill>
              </a:rPr>
            </a:br>
            <a:r>
              <a:rPr lang="en-US" altLang="en-US" sz="3200" b="1">
                <a:solidFill>
                  <a:srgbClr val="FFCB00"/>
                </a:solidFill>
              </a:rPr>
              <a:t>दादाजी- </a:t>
            </a:r>
            <a:r>
              <a:rPr lang="en-US" altLang="en-US" sz="3200" b="1">
                <a:solidFill>
                  <a:srgbClr val="FFE5E5"/>
                </a:solidFill>
              </a:rPr>
              <a:t>नरहरी शेटी</a:t>
            </a:r>
            <a:br>
              <a:rPr lang="en-US" altLang="en-US" sz="3200" b="1">
                <a:solidFill>
                  <a:srgbClr val="FFE5E5"/>
                </a:solidFill>
              </a:rPr>
            </a:br>
            <a:r>
              <a:rPr lang="en-US" altLang="en-US" sz="3200" b="1">
                <a:solidFill>
                  <a:srgbClr val="65FF65"/>
                </a:solidFill>
              </a:rPr>
              <a:t> माता-पिता-</a:t>
            </a:r>
            <a:r>
              <a:rPr lang="en-US" altLang="en-US" sz="3200"/>
              <a:t> </a:t>
            </a:r>
            <a:r>
              <a:rPr lang="en-US" altLang="en-US" sz="3200">
                <a:solidFill>
                  <a:srgbClr val="98CC00"/>
                </a:solidFill>
              </a:rPr>
              <a:t>दामा शेटी, गोनाबाई</a:t>
            </a:r>
            <a:br>
              <a:rPr lang="en-US" altLang="en-US" sz="3200">
                <a:solidFill>
                  <a:srgbClr val="98CC00"/>
                </a:solidFill>
              </a:rPr>
            </a:br>
            <a:r>
              <a:rPr lang="en-US" altLang="en-US" sz="3200" b="1">
                <a:solidFill>
                  <a:srgbClr val="FFCB00"/>
                </a:solidFill>
              </a:rPr>
              <a:t>जाति/व्यवसाय- </a:t>
            </a:r>
            <a:r>
              <a:rPr lang="en-US" altLang="en-US" sz="3200" b="1">
                <a:solidFill>
                  <a:srgbClr val="99CCFF"/>
                </a:solidFill>
              </a:rPr>
              <a:t>वे जाति के दर्जी थेऔर उन्होंने स्वयं को छिपी (शिंपी) कहा है। कपड़ों की सिलाई और छपाई का व्यवसाय,</a:t>
            </a:r>
            <a:br>
              <a:rPr lang="en-US" altLang="en-US" sz="3200" b="1">
                <a:solidFill>
                  <a:srgbClr val="99CCFF"/>
                </a:solidFill>
              </a:rPr>
            </a:br>
            <a:r>
              <a:rPr lang="en-US" altLang="en-US" sz="3200" b="1">
                <a:solidFill>
                  <a:srgbClr val="65FF65"/>
                </a:solidFill>
              </a:rPr>
              <a:t>भक्ति -</a:t>
            </a:r>
            <a:r>
              <a:rPr lang="en-US" altLang="en-US" sz="3200"/>
              <a:t> </a:t>
            </a:r>
            <a:r>
              <a:rPr lang="en-US" altLang="en-US" sz="3200" b="1">
                <a:solidFill>
                  <a:srgbClr val="FFCC99"/>
                </a:solidFill>
              </a:rPr>
              <a:t>बचपन से ही विठ्ठल भक्ति में लीन।</a:t>
            </a:r>
            <a:br>
              <a:rPr lang="en-US" altLang="en-US" sz="3200" b="1">
                <a:solidFill>
                  <a:srgbClr val="FFCC99"/>
                </a:solidFill>
              </a:rPr>
            </a:br>
            <a:r>
              <a:rPr lang="en-US" altLang="en-US" sz="3200" b="1">
                <a:solidFill>
                  <a:srgbClr val="FFCB00"/>
                </a:solidFill>
              </a:rPr>
              <a:t>विवाह - </a:t>
            </a:r>
            <a:r>
              <a:rPr lang="en-US" altLang="en-US" sz="3200" b="1">
                <a:solidFill>
                  <a:srgbClr val="99CCFF"/>
                </a:solidFill>
              </a:rPr>
              <a:t>गोविंद शेटी सदावर्ते की बेटी रजाई के साथ, उन्हें चार बेटे और एक बेटी हुई। नामदेव का मन घर गृहस्ती में नहीं लगा पंढरपुर में जाकर विट्ठल की सेवा करने लगे, वहां संत ज्ञानेश्वर और उनके भाई बहनों से भेंट, उनकी प्रेरणा से विठोबा खेचर से गुरु दीक्षा ली</a:t>
            </a:r>
            <a:br>
              <a:rPr lang="en-US" altLang="en-US" sz="3200" b="1">
                <a:solidFill>
                  <a:srgbClr val="99CCFF"/>
                </a:solidFill>
              </a:rPr>
            </a:br>
            <a:r>
              <a:rPr lang="en-US" altLang="en-US" sz="3200"/>
              <a:t>   </a:t>
            </a:r>
            <a:endParaRPr 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48592" name="Title 1048591"/>
          <p:cNvSpPr>
            <a:spLocks noGrp="1"/>
          </p:cNvSpPr>
          <p:nvPr>
            <p:ph type="ctrTitle"/>
          </p:nvPr>
        </p:nvSpPr>
        <p:spPr>
          <a:xfrm>
            <a:off x="299051" y="228178"/>
            <a:ext cx="8595030" cy="6401643"/>
          </a:xfrm>
        </p:spPr>
        <p:txBody>
          <a:bodyPr>
            <a:normAutofit/>
          </a:bodyPr>
          <a:lstStyle/>
          <a:p>
            <a:r>
              <a:rPr lang="en-US" altLang="en-US" sz="3600" b="1">
                <a:solidFill>
                  <a:srgbClr val="99CCFF"/>
                </a:solidFill>
              </a:rPr>
              <a:t>गुरु के बारे में कहा है :-</a:t>
            </a:r>
            <a:br>
              <a:rPr lang="en-US" altLang="en-US" sz="3600" b="1">
                <a:solidFill>
                  <a:srgbClr val="99CCFF"/>
                </a:solidFill>
              </a:rPr>
            </a:br>
            <a:r>
              <a:rPr lang="en-US" altLang="en-US" sz="3600"/>
              <a:t> </a:t>
            </a:r>
            <a:r>
              <a:rPr lang="en-US" altLang="en-US" sz="3600" b="1">
                <a:solidFill>
                  <a:srgbClr val="FFCB00"/>
                </a:solidFill>
              </a:rPr>
              <a:t>"तनो मेरी सुई, मनो मेरा धागा,</a:t>
            </a:r>
            <a:br>
              <a:rPr lang="en-US" altLang="en-US" sz="3600" b="1">
                <a:solidFill>
                  <a:srgbClr val="FFCB00"/>
                </a:solidFill>
              </a:rPr>
            </a:br>
            <a:r>
              <a:rPr lang="en-US" altLang="en-US" sz="3600" b="1">
                <a:solidFill>
                  <a:srgbClr val="FFCB00"/>
                </a:solidFill>
              </a:rPr>
              <a:t> खेचर जी के चरणों में,नामा सिंपी लागा।"</a:t>
            </a:r>
            <a:br>
              <a:rPr lang="en-US" altLang="en-US" sz="3600" b="1">
                <a:solidFill>
                  <a:srgbClr val="FFCB00"/>
                </a:solidFill>
              </a:rPr>
            </a:br>
            <a:r>
              <a:rPr lang="en-US" altLang="en-US" sz="3600" b="1">
                <a:solidFill>
                  <a:srgbClr val="FF6600"/>
                </a:solidFill>
              </a:rPr>
              <a:t> गुरु दीक्षा के पश्चात संत नामदेव ने ज्ञानेश्वर के साथ उत्तर भारत में काशी, गया, अयोध्या, हरिद्वार, पंजाब, गुरदासपुर, जालंधर, हिसार, मथुरा आदि स्थानों में तीर्थ यात्राएं की। जहां उनके अनुयाई आज भी हैं।</a:t>
            </a:r>
            <a:br>
              <a:rPr lang="en-US" altLang="en-US" sz="3600" b="1">
                <a:solidFill>
                  <a:srgbClr val="FF6600"/>
                </a:solidFill>
              </a:rPr>
            </a:br>
            <a:r>
              <a:rPr lang="en-US" altLang="en-US" sz="3600"/>
              <a:t> </a:t>
            </a:r>
            <a:r>
              <a:rPr lang="en-US" altLang="en-US" sz="3600">
                <a:solidFill>
                  <a:srgbClr val="99CCFF"/>
                </a:solidFill>
              </a:rPr>
              <a:t>20 वर्ष पंजाब के गुरदासपुर जिले के घुमान नामक स्थान पर बिताए जहाँ आज भी 'बाबा नामदेवजी' नामक गुरुद्वारा है।</a:t>
            </a:r>
            <a:br>
              <a:rPr lang="en-US" altLang="en-US" sz="3600">
                <a:solidFill>
                  <a:srgbClr val="99CCFF"/>
                </a:solidFill>
              </a:rPr>
            </a:br>
            <a:r>
              <a:rPr lang="en-US" altLang="en-US" sz="3600">
                <a:solidFill>
                  <a:srgbClr val="99CCFF"/>
                </a:solidFill>
              </a:rPr>
              <a:t>दिल्ली के बादशाह अलाउद्दीन ने भी घुमान जाकर नामदेव की भेंट की थी।</a:t>
            </a:r>
            <a:r>
              <a:rPr lang="en-US" altLang="en-US" sz="3600"/>
              <a:t> </a:t>
            </a:r>
            <a:r>
              <a:rPr lang="en-US" altLang="en-US"/>
              <a:t>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0066"/>
        </a:solidFill>
        <a:effectLst/>
      </p:bgPr>
    </p:bg>
    <p:spTree>
      <p:nvGrpSpPr>
        <p:cNvPr id="1" name=""/>
        <p:cNvGrpSpPr/>
        <p:nvPr/>
      </p:nvGrpSpPr>
      <p:grpSpPr>
        <a:xfrm>
          <a:off x="0" y="0"/>
          <a:ext cx="0" cy="0"/>
          <a:chOff x="0" y="0"/>
          <a:chExt cx="0" cy="0"/>
        </a:xfrm>
      </p:grpSpPr>
      <p:sp>
        <p:nvSpPr>
          <p:cNvPr id="1048593" name="Title 1048592"/>
          <p:cNvSpPr>
            <a:spLocks noGrp="1"/>
          </p:cNvSpPr>
          <p:nvPr>
            <p:ph type="ctrTitle"/>
          </p:nvPr>
        </p:nvSpPr>
        <p:spPr>
          <a:xfrm>
            <a:off x="267496" y="234567"/>
            <a:ext cx="8700218" cy="6455004"/>
          </a:xfrm>
        </p:spPr>
        <p:txBody>
          <a:bodyPr/>
          <a:lstStyle/>
          <a:p>
            <a:r>
              <a:rPr lang="en-US" altLang="en-US" sz="3600"/>
              <a:t> </a:t>
            </a:r>
            <a:r>
              <a:rPr lang="en-US" altLang="en-US" sz="3600">
                <a:solidFill>
                  <a:srgbClr val="99CCFF"/>
                </a:solidFill>
              </a:rPr>
              <a:t>नामदेव के पदों में ज्ञान और भक्ति का सहयोग दिखाई देता है। वे एक मानवतावादी विचारों को लेकर चलने वाले संत थे। उनके पदों में ईश्वर-भक्ति, गुरु का महत्व ,संतों की संगति,गुण कथन, बोधात्मकता, आत्म निवेदन तथा राष्ट्रीयता की अभिव्यक्ति हुई है।</a:t>
            </a:r>
            <a:br>
              <a:rPr lang="en-US" altLang="en-US" sz="3600">
                <a:solidFill>
                  <a:srgbClr val="99CCFF"/>
                </a:solidFill>
              </a:rPr>
            </a:br>
            <a:r>
              <a:rPr lang="en-US" altLang="en-US" sz="3600" b="1">
                <a:solidFill>
                  <a:srgbClr val="FFCB00"/>
                </a:solidFill>
              </a:rPr>
              <a:t>रचनाएँ :-</a:t>
            </a:r>
            <a:br>
              <a:rPr lang="en-US" altLang="en-US" sz="3600" b="1">
                <a:solidFill>
                  <a:srgbClr val="FFCB00"/>
                </a:solidFill>
              </a:rPr>
            </a:br>
            <a:r>
              <a:rPr lang="en-US" altLang="en-US" sz="3600" b="1">
                <a:solidFill>
                  <a:srgbClr val="FFE5E5"/>
                </a:solidFill>
              </a:rPr>
              <a:t>नामदेव की रचना 'नामदेव गाथा' में ढाई हजार मराठी अभंग संकलित, उनके हिंदी पदों की संख्या 230 बताई जाती है, सिखों का प्रसिद्ध धर्म ग्रंथ 'गुरुग्रंथ साहिब' में 61 पद संकलित हैं और 'सकल संत गाथा' में 102 हिंदुस्तानी भाषा के पद हैं। हिंदी का ब्रज और खड़ीबोली का मिश्रित रूप इनके पदों में मिलता है।</a:t>
            </a:r>
            <a:endParaRPr lang="en-US" b="1">
              <a:solidFill>
                <a:srgbClr val="FFE5E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48589" name="Title 1"/>
          <p:cNvSpPr>
            <a:spLocks noGrp="1"/>
          </p:cNvSpPr>
          <p:nvPr>
            <p:ph type="ctrTitle"/>
          </p:nvPr>
        </p:nvSpPr>
        <p:spPr>
          <a:xfrm rot="21600000">
            <a:off x="229192" y="0"/>
            <a:ext cx="8685614" cy="6228490"/>
          </a:xfrm>
        </p:spPr>
        <p:txBody>
          <a:bodyPr>
            <a:normAutofit/>
          </a:bodyPr>
          <a:lstStyle/>
          <a:p>
            <a:r>
              <a:rPr lang="en-US" altLang="zh-CN" sz="3111" b="1">
                <a:solidFill>
                  <a:srgbClr val="FFCB00"/>
                </a:solidFill>
              </a:rPr>
              <a:t>1) नामस्मरण की महत्ता :-</a:t>
            </a:r>
            <a:br>
              <a:rPr lang="en-US" altLang="zh-CN" sz="3111" b="1">
                <a:solidFill>
                  <a:srgbClr val="FFCB00"/>
                </a:solidFill>
              </a:rPr>
            </a:br>
            <a:r>
              <a:rPr lang="en-US" altLang="zh-CN" sz="3111" b="1">
                <a:solidFill>
                  <a:srgbClr val="FFCB00"/>
                </a:solidFill>
              </a:rPr>
              <a:t/>
            </a:r>
            <a:br>
              <a:rPr lang="en-US" altLang="zh-CN" sz="3111" b="1">
                <a:solidFill>
                  <a:srgbClr val="FFCB00"/>
                </a:solidFill>
              </a:rPr>
            </a:br>
            <a:r>
              <a:rPr lang="en-US" altLang="zh-CN" sz="3111" b="1">
                <a:solidFill>
                  <a:srgbClr val="FFCB00"/>
                </a:solidFill>
              </a:rPr>
              <a:t/>
            </a:r>
            <a:br>
              <a:rPr lang="en-US" altLang="zh-CN" sz="3111" b="1">
                <a:solidFill>
                  <a:srgbClr val="FFCB00"/>
                </a:solidFill>
              </a:rPr>
            </a:br>
            <a:r>
              <a:rPr lang="en-US" altLang="zh-CN" sz="3111" b="1">
                <a:solidFill>
                  <a:srgbClr val="FFCB00"/>
                </a:solidFill>
              </a:rPr>
              <a:t> हरि नांव हीरा हरि नांव हीरा ।</a:t>
            </a:r>
            <a:br>
              <a:rPr lang="en-US" altLang="zh-CN" sz="3111" b="1">
                <a:solidFill>
                  <a:srgbClr val="FFCB00"/>
                </a:solidFill>
              </a:rPr>
            </a:br>
            <a:r>
              <a:rPr lang="en-US" altLang="zh-CN" sz="3111" b="1">
                <a:solidFill>
                  <a:srgbClr val="FFCB00"/>
                </a:solidFill>
              </a:rPr>
              <a:t> हरि नांव लेत मिटै सब पीरा ।।1।। </a:t>
            </a:r>
            <a:br>
              <a:rPr lang="en-US" altLang="zh-CN" sz="3111" b="1">
                <a:solidFill>
                  <a:srgbClr val="FFCB00"/>
                </a:solidFill>
              </a:rPr>
            </a:br>
            <a:r>
              <a:rPr lang="en-US" altLang="zh-CN" sz="3111" b="1">
                <a:solidFill>
                  <a:srgbClr val="FFCB00"/>
                </a:solidFill>
              </a:rPr>
              <a:t>हरि नांव जाति हरि नांव पांति ।</a:t>
            </a:r>
            <a:br>
              <a:rPr lang="en-US" altLang="zh-CN" sz="3111" b="1">
                <a:solidFill>
                  <a:srgbClr val="FFCB00"/>
                </a:solidFill>
              </a:rPr>
            </a:br>
            <a:r>
              <a:rPr lang="en-US" altLang="zh-CN" sz="3111" b="1">
                <a:solidFill>
                  <a:srgbClr val="FFCB00"/>
                </a:solidFill>
              </a:rPr>
              <a:t>हरि नांव सकल जीवन मैं क्रांति ।।2।।</a:t>
            </a:r>
            <a:br>
              <a:rPr lang="en-US" altLang="zh-CN" sz="3111" b="1">
                <a:solidFill>
                  <a:srgbClr val="FFCB00"/>
                </a:solidFill>
              </a:rPr>
            </a:br>
            <a:r>
              <a:rPr lang="en-US" altLang="zh-CN" sz="3111" b="1">
                <a:solidFill>
                  <a:srgbClr val="FFCB00"/>
                </a:solidFill>
              </a:rPr>
              <a:t>हरि नांव सकल सुषम की रासी ।</a:t>
            </a:r>
            <a:br>
              <a:rPr lang="en-US" altLang="zh-CN" sz="3111" b="1">
                <a:solidFill>
                  <a:srgbClr val="FFCB00"/>
                </a:solidFill>
              </a:rPr>
            </a:br>
            <a:r>
              <a:rPr lang="en-US" altLang="zh-CN" sz="3111" b="1">
                <a:solidFill>
                  <a:srgbClr val="FFCB00"/>
                </a:solidFill>
              </a:rPr>
              <a:t> हरि नांव काटै जम की पासी ।।3।।</a:t>
            </a:r>
            <a:br>
              <a:rPr lang="en-US" altLang="zh-CN" sz="3111" b="1">
                <a:solidFill>
                  <a:srgbClr val="FFCB00"/>
                </a:solidFill>
              </a:rPr>
            </a:br>
            <a:r>
              <a:rPr lang="en-US" altLang="zh-CN" sz="3111" b="1">
                <a:solidFill>
                  <a:srgbClr val="FFCB00"/>
                </a:solidFill>
              </a:rPr>
              <a:t> हरि नांव सकल भुवन ततसारा ।</a:t>
            </a:r>
            <a:br>
              <a:rPr lang="en-US" altLang="zh-CN" sz="3111" b="1">
                <a:solidFill>
                  <a:srgbClr val="FFCB00"/>
                </a:solidFill>
              </a:rPr>
            </a:br>
            <a:r>
              <a:rPr lang="en-US" altLang="zh-CN" sz="3111" b="1">
                <a:solidFill>
                  <a:srgbClr val="FFCB00"/>
                </a:solidFill>
              </a:rPr>
              <a:t>हरि नांव नामदेव उतरै पारा ।।4।।</a:t>
            </a:r>
          </a:p>
        </p:txBody>
      </p:sp>
      <p:pic>
        <p:nvPicPr>
          <p:cNvPr id="2097155" name="Picture 2097154"/>
          <p:cNvPicPr>
            <a:picLocks/>
          </p:cNvPicPr>
          <p:nvPr/>
        </p:nvPicPr>
        <p:blipFill>
          <a:blip r:embed="rId2"/>
          <a:stretch>
            <a:fillRect/>
          </a:stretch>
        </p:blipFill>
        <p:spPr>
          <a:xfrm rot="1895679">
            <a:off x="-827829" y="-1453259"/>
            <a:ext cx="2929882" cy="67277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048588" name="Title 1048587"/>
          <p:cNvSpPr>
            <a:spLocks noGrp="1"/>
          </p:cNvSpPr>
          <p:nvPr>
            <p:ph type="ctrTitle"/>
          </p:nvPr>
        </p:nvSpPr>
        <p:spPr>
          <a:xfrm rot="21600000">
            <a:off x="1408082" y="0"/>
            <a:ext cx="8502431" cy="6547145"/>
          </a:xfrm>
        </p:spPr>
        <p:txBody>
          <a:bodyPr>
            <a:normAutofit/>
          </a:bodyPr>
          <a:lstStyle/>
          <a:p>
            <a:r>
              <a:rPr lang="en-US" sz="3200" b="1">
                <a:solidFill>
                  <a:srgbClr val="99CCFF"/>
                </a:solidFill>
              </a:rPr>
              <a:t>2) गुरु की महत्ता  :-</a:t>
            </a:r>
            <a:br>
              <a:rPr lang="en-US" sz="3200" b="1">
                <a:solidFill>
                  <a:srgbClr val="99CCFF"/>
                </a:solidFill>
              </a:rPr>
            </a:br>
            <a:r>
              <a:rPr lang="en-US" sz="3200" b="1">
                <a:solidFill>
                  <a:srgbClr val="99CCFF"/>
                </a:solidFill>
              </a:rPr>
              <a:t/>
            </a:r>
            <a:br>
              <a:rPr lang="en-US" sz="3200" b="1">
                <a:solidFill>
                  <a:srgbClr val="99CCFF"/>
                </a:solidFill>
              </a:rPr>
            </a:br>
            <a:r>
              <a:rPr lang="en-US" sz="3111" b="1">
                <a:solidFill>
                  <a:srgbClr val="FF9900"/>
                </a:solidFill>
              </a:rPr>
              <a:t>सफल जनमु मो कउ गुर कीना ।</a:t>
            </a:r>
            <a:br>
              <a:rPr lang="en-US" sz="3111" b="1">
                <a:solidFill>
                  <a:srgbClr val="FF9900"/>
                </a:solidFill>
              </a:rPr>
            </a:br>
            <a:r>
              <a:rPr lang="en-US" sz="3111" b="1">
                <a:solidFill>
                  <a:srgbClr val="FF9900"/>
                </a:solidFill>
              </a:rPr>
              <a:t>दुख बिसारि सुख अंतरि लीना ।।1।।</a:t>
            </a:r>
            <a:br>
              <a:rPr lang="en-US" sz="3111" b="1">
                <a:solidFill>
                  <a:srgbClr val="FF9900"/>
                </a:solidFill>
              </a:rPr>
            </a:br>
            <a:r>
              <a:rPr lang="en-US" sz="3111" b="1">
                <a:solidFill>
                  <a:srgbClr val="FF9900"/>
                </a:solidFill>
              </a:rPr>
              <a:t> गिआन अंजनु मो कउ गुरि दीना ।</a:t>
            </a:r>
            <a:br>
              <a:rPr lang="en-US" sz="3111" b="1">
                <a:solidFill>
                  <a:srgbClr val="FF9900"/>
                </a:solidFill>
              </a:rPr>
            </a:br>
            <a:r>
              <a:rPr lang="en-US" sz="3111" b="1">
                <a:solidFill>
                  <a:srgbClr val="FF9900"/>
                </a:solidFill>
              </a:rPr>
              <a:t>रामनाम बिनु जीवनु मन हीना ।।2।।</a:t>
            </a:r>
            <a:br>
              <a:rPr lang="en-US" sz="3111" b="1">
                <a:solidFill>
                  <a:srgbClr val="FF9900"/>
                </a:solidFill>
              </a:rPr>
            </a:br>
            <a:r>
              <a:rPr lang="en-US" sz="3111" b="1">
                <a:solidFill>
                  <a:srgbClr val="FF9900"/>
                </a:solidFill>
              </a:rPr>
              <a:t>नामदेइ सिमरन करि जानां ।</a:t>
            </a:r>
            <a:br>
              <a:rPr lang="en-US" sz="3111" b="1">
                <a:solidFill>
                  <a:srgbClr val="FF9900"/>
                </a:solidFill>
              </a:rPr>
            </a:br>
            <a:r>
              <a:rPr lang="en-US" sz="3111" b="1">
                <a:solidFill>
                  <a:srgbClr val="FF9900"/>
                </a:solidFill>
              </a:rPr>
              <a:t> जग जीवन सिउ जीउ समानां ।।3।।</a:t>
            </a:r>
          </a:p>
        </p:txBody>
      </p:sp>
      <p:pic>
        <p:nvPicPr>
          <p:cNvPr id="2097154" name="Picture 2097153"/>
          <p:cNvPicPr>
            <a:picLocks/>
          </p:cNvPicPr>
          <p:nvPr/>
        </p:nvPicPr>
        <p:blipFill>
          <a:blip r:embed="rId2"/>
          <a:stretch>
            <a:fillRect/>
          </a:stretch>
        </p:blipFill>
        <p:spPr>
          <a:xfrm rot="18579576">
            <a:off x="-2909112" y="1152017"/>
            <a:ext cx="9635868" cy="32680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0066"/>
        </a:solidFill>
        <a:effectLst/>
      </p:bgPr>
    </p:bg>
    <p:spTree>
      <p:nvGrpSpPr>
        <p:cNvPr id="1" name=""/>
        <p:cNvGrpSpPr/>
        <p:nvPr/>
      </p:nvGrpSpPr>
      <p:grpSpPr>
        <a:xfrm>
          <a:off x="0" y="0"/>
          <a:ext cx="0" cy="0"/>
          <a:chOff x="0" y="0"/>
          <a:chExt cx="0" cy="0"/>
        </a:xfrm>
      </p:grpSpPr>
      <p:sp>
        <p:nvSpPr>
          <p:cNvPr id="1048587" name="Title 1048586"/>
          <p:cNvSpPr>
            <a:spLocks noGrp="1"/>
          </p:cNvSpPr>
          <p:nvPr>
            <p:ph type="ctrTitle"/>
          </p:nvPr>
        </p:nvSpPr>
        <p:spPr>
          <a:xfrm>
            <a:off x="2291576" y="332548"/>
            <a:ext cx="8511726" cy="6192904"/>
          </a:xfrm>
        </p:spPr>
        <p:txBody>
          <a:bodyPr>
            <a:normAutofit/>
          </a:bodyPr>
          <a:lstStyle/>
          <a:p>
            <a:r>
              <a:rPr lang="en-US" sz="3200" b="1">
                <a:solidFill>
                  <a:srgbClr val="CCFECC"/>
                </a:solidFill>
              </a:rPr>
              <a:t>3) सत्संगति की महत्ता :-</a:t>
            </a:r>
            <a:br>
              <a:rPr lang="en-US" sz="3200" b="1">
                <a:solidFill>
                  <a:srgbClr val="CCFECC"/>
                </a:solidFill>
              </a:rPr>
            </a:br>
            <a:r>
              <a:rPr lang="en-US" sz="3200" b="1">
                <a:solidFill>
                  <a:srgbClr val="CCFECC"/>
                </a:solidFill>
              </a:rPr>
              <a:t/>
            </a:r>
            <a:br>
              <a:rPr lang="en-US" sz="3200" b="1">
                <a:solidFill>
                  <a:srgbClr val="CCFECC"/>
                </a:solidFill>
              </a:rPr>
            </a:br>
            <a:r>
              <a:rPr lang="en-US" sz="2800" b="1">
                <a:solidFill>
                  <a:srgbClr val="FFE5E5"/>
                </a:solidFill>
              </a:rPr>
              <a:t> मन पंछीया मत पड़  पिंजरे ।</a:t>
            </a:r>
            <a:br>
              <a:rPr lang="en-US" sz="2800" b="1">
                <a:solidFill>
                  <a:srgbClr val="FFE5E5"/>
                </a:solidFill>
              </a:rPr>
            </a:br>
            <a:r>
              <a:rPr lang="en-US" sz="2800" b="1">
                <a:solidFill>
                  <a:srgbClr val="FFE5E5"/>
                </a:solidFill>
              </a:rPr>
              <a:t>संसार मायाजाल रे ।।1।।</a:t>
            </a:r>
            <a:br>
              <a:rPr lang="en-US" sz="2800" b="1">
                <a:solidFill>
                  <a:srgbClr val="FFE5E5"/>
                </a:solidFill>
              </a:rPr>
            </a:br>
            <a:r>
              <a:rPr lang="en-US" sz="2800" b="1">
                <a:solidFill>
                  <a:srgbClr val="FFE5E5"/>
                </a:solidFill>
              </a:rPr>
              <a:t>तन जोवन रूप कारण ।</a:t>
            </a:r>
            <a:br>
              <a:rPr lang="en-US" sz="2800" b="1">
                <a:solidFill>
                  <a:srgbClr val="FFE5E5"/>
                </a:solidFill>
              </a:rPr>
            </a:br>
            <a:r>
              <a:rPr lang="en-US" sz="2800" b="1">
                <a:solidFill>
                  <a:srgbClr val="FFE5E5"/>
                </a:solidFill>
              </a:rPr>
              <a:t>न कर गर्व गव्हार रे ।।2।।</a:t>
            </a:r>
            <a:br>
              <a:rPr lang="en-US" sz="2800" b="1">
                <a:solidFill>
                  <a:srgbClr val="FFE5E5"/>
                </a:solidFill>
              </a:rPr>
            </a:br>
            <a:r>
              <a:rPr lang="en-US" sz="2800" b="1">
                <a:solidFill>
                  <a:srgbClr val="FFE5E5"/>
                </a:solidFill>
              </a:rPr>
              <a:t>एक दिनमो तिन विरिया ।</a:t>
            </a:r>
            <a:br>
              <a:rPr lang="en-US" sz="2800" b="1">
                <a:solidFill>
                  <a:srgbClr val="FFE5E5"/>
                </a:solidFill>
              </a:rPr>
            </a:br>
            <a:r>
              <a:rPr lang="en-US" sz="2800" b="1">
                <a:solidFill>
                  <a:srgbClr val="FFE5E5"/>
                </a:solidFill>
              </a:rPr>
              <a:t> सदा झमकत काल रे ।।3।।</a:t>
            </a:r>
            <a:br>
              <a:rPr lang="en-US" sz="2800" b="1">
                <a:solidFill>
                  <a:srgbClr val="FFE5E5"/>
                </a:solidFill>
              </a:rPr>
            </a:br>
            <a:r>
              <a:rPr lang="en-US" sz="2800" b="1">
                <a:solidFill>
                  <a:srgbClr val="FFE5E5"/>
                </a:solidFill>
              </a:rPr>
              <a:t>कुम्भ काच्या निर भरिया ।</a:t>
            </a:r>
            <a:br>
              <a:rPr lang="en-US" sz="2800" b="1">
                <a:solidFill>
                  <a:srgbClr val="FFE5E5"/>
                </a:solidFill>
              </a:rPr>
            </a:br>
            <a:r>
              <a:rPr lang="en-US" sz="2800" b="1">
                <a:solidFill>
                  <a:srgbClr val="FFE5E5"/>
                </a:solidFill>
              </a:rPr>
              <a:t>बिनसत नहिं वार रे ।।4।।</a:t>
            </a:r>
            <a:br>
              <a:rPr lang="en-US" sz="2800" b="1">
                <a:solidFill>
                  <a:srgbClr val="FFE5E5"/>
                </a:solidFill>
              </a:rPr>
            </a:br>
            <a:r>
              <a:rPr lang="en-US" sz="2800" b="1">
                <a:solidFill>
                  <a:srgbClr val="FFE5E5"/>
                </a:solidFill>
              </a:rPr>
              <a:t> कहत नामदेव सुन भई साधु ।</a:t>
            </a:r>
            <a:br>
              <a:rPr lang="en-US" sz="2800" b="1">
                <a:solidFill>
                  <a:srgbClr val="FFE5E5"/>
                </a:solidFill>
              </a:rPr>
            </a:br>
            <a:r>
              <a:rPr lang="en-US" sz="2800" b="1">
                <a:solidFill>
                  <a:srgbClr val="FFE5E5"/>
                </a:solidFill>
              </a:rPr>
              <a:t> साधु संगत धरना रे ।।5।।</a:t>
            </a:r>
          </a:p>
        </p:txBody>
      </p:sp>
      <p:pic>
        <p:nvPicPr>
          <p:cNvPr id="2097153" name="Picture 2097152"/>
          <p:cNvPicPr>
            <a:picLocks/>
          </p:cNvPicPr>
          <p:nvPr/>
        </p:nvPicPr>
        <p:blipFill>
          <a:blip r:embed="rId2"/>
          <a:stretch>
            <a:fillRect/>
          </a:stretch>
        </p:blipFill>
        <p:spPr>
          <a:xfrm>
            <a:off x="209457" y="692454"/>
            <a:ext cx="4164238" cy="69838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586" name="Title 1048585"/>
          <p:cNvSpPr>
            <a:spLocks noGrp="1"/>
          </p:cNvSpPr>
          <p:nvPr>
            <p:ph type="ctrTitle"/>
          </p:nvPr>
        </p:nvSpPr>
        <p:spPr>
          <a:xfrm>
            <a:off x="417805" y="214949"/>
            <a:ext cx="8726195" cy="6428101"/>
          </a:xfrm>
        </p:spPr>
        <p:txBody>
          <a:bodyPr/>
          <a:lstStyle/>
          <a:p>
            <a:r>
              <a:rPr lang="en-US" altLang="en-US" sz="3200" b="1">
                <a:solidFill>
                  <a:srgbClr val="FF9900"/>
                </a:solidFill>
              </a:rPr>
              <a:t>निष्कर्ष :-</a:t>
            </a:r>
            <a:br>
              <a:rPr lang="en-US" altLang="en-US" sz="3200" b="1">
                <a:solidFill>
                  <a:srgbClr val="FF9900"/>
                </a:solidFill>
              </a:rPr>
            </a:br>
            <a:r>
              <a:rPr lang="en-US" altLang="en-US" sz="3200" b="1">
                <a:solidFill>
                  <a:srgbClr val="99CCFF"/>
                </a:solidFill>
              </a:rPr>
              <a:t>इस प्रकार संत नामदेव एक समाज सुधारक थें। उन्होंने  समाज में प्रचलित जाति प्रथा, जाति भेद, धार्मिक आडम्बरों का विरोध, नामस्मरण का महत्व, गुरु का महत्व, सत्संगति का महत्व आदि को महत्वपूर्ण मानते हुए समाज में मानवता की स्थापना पर बल दिया है। संत नामदेव के विचार आज भी हमारी विविध समस्याओं से छुटकारा पाने के लिए सहायक हैं। वह हर युग में प्रासंगिक हैं।</a:t>
            </a:r>
            <a:br>
              <a:rPr lang="en-US" altLang="en-US" sz="3200" b="1">
                <a:solidFill>
                  <a:srgbClr val="99CCFF"/>
                </a:solidFill>
              </a:rPr>
            </a:br>
            <a:r>
              <a:rPr lang="en-US" altLang="en-US" sz="3200" b="1">
                <a:solidFill>
                  <a:srgbClr val="99CCFF"/>
                </a:solidFill>
              </a:rPr>
              <a:t/>
            </a:r>
            <a:br>
              <a:rPr lang="en-US" altLang="en-US" sz="3200" b="1">
                <a:solidFill>
                  <a:srgbClr val="99CCFF"/>
                </a:solidFill>
              </a:rPr>
            </a:br>
            <a:r>
              <a:rPr lang="en-US" altLang="en-US" sz="3200" b="1">
                <a:solidFill>
                  <a:srgbClr val="99CCFF"/>
                </a:solidFill>
              </a:rPr>
              <a:t/>
            </a:r>
            <a:br>
              <a:rPr lang="en-US" altLang="en-US" sz="3200" b="1">
                <a:solidFill>
                  <a:srgbClr val="99CCFF"/>
                </a:solidFill>
              </a:rPr>
            </a:br>
            <a:r>
              <a:rPr lang="en-US" altLang="en-US" sz="3200" b="1">
                <a:solidFill>
                  <a:srgbClr val="99CCFF"/>
                </a:solidFill>
              </a:rPr>
              <a:t/>
            </a:r>
            <a:br>
              <a:rPr lang="en-US" altLang="en-US" sz="3200" b="1">
                <a:solidFill>
                  <a:srgbClr val="99CCFF"/>
                </a:solidFill>
              </a:rPr>
            </a:br>
            <a:r>
              <a:rPr lang="en-US" altLang="en-US" sz="3200"/>
              <a:t>                                  </a:t>
            </a:r>
            <a:r>
              <a:rPr lang="en-US" altLang="en-US" sz="3200">
                <a:solidFill>
                  <a:srgbClr val="FFC000"/>
                </a:solidFill>
              </a:rPr>
              <a:t>    </a:t>
            </a:r>
            <a:r>
              <a:rPr lang="en-US" altLang="en-US" sz="6000" b="1" i="1">
                <a:solidFill>
                  <a:srgbClr val="FFC000"/>
                </a:solidFill>
              </a:rPr>
              <a:t>धन्यवाद।।</a:t>
            </a:r>
            <a:br>
              <a:rPr lang="en-US" altLang="en-US" sz="6000" b="1" i="1">
                <a:solidFill>
                  <a:srgbClr val="FFC000"/>
                </a:solidFill>
              </a:rPr>
            </a:br>
            <a:r>
              <a:rPr lang="en-US" altLang="en-US" sz="3200"/>
              <a:t> </a:t>
            </a:r>
            <a:r>
              <a:rPr lang="en-US" altLang="en-US"/>
              <a:t> </a:t>
            </a:r>
            <a:endParaRPr lang="en-US"/>
          </a:p>
        </p:txBody>
      </p:sp>
      <p:pic>
        <p:nvPicPr>
          <p:cNvPr id="2097152" name="Picture 2097151"/>
          <p:cNvPicPr>
            <a:picLocks/>
          </p:cNvPicPr>
          <p:nvPr/>
        </p:nvPicPr>
        <p:blipFill>
          <a:blip r:embed="rId2"/>
          <a:stretch>
            <a:fillRect/>
          </a:stretch>
        </p:blipFill>
        <p:spPr>
          <a:xfrm>
            <a:off x="-39655" y="4184963"/>
            <a:ext cx="4600916" cy="28906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Words>
  <Application>Microsoft Office PowerPoint</Application>
  <PresentationFormat>On-screen Show (4:3)</PresentationFormat>
  <Paragraphs>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宋体</vt:lpstr>
      <vt:lpstr>Arial</vt:lpstr>
      <vt:lpstr>Calibri</vt:lpstr>
      <vt:lpstr>Calibri Light</vt:lpstr>
      <vt:lpstr>Office Theme</vt:lpstr>
      <vt:lpstr>शिवजागृति वरिष्ठ महाविद्यालय,  नलेगांव ता.चाकुर जि.लातूर   बी.ए.द्वितीय वर्ष  मध्ययुगीन कविता  प्रश्नपत्र क्रमांक V,   सत्र- III  1) सन्त नामदेव                                          - प्रो.डॉ.बालाजी भुरे                                           अध्यक्ष, विभाग हिन्दी    </vt:lpstr>
      <vt:lpstr>नामदेव का परिचय :- जन्म- हिंगोली जिले के नरसी बामनी गाँव में 1270 ई.देहावसान - तीर्थक्षेत्र पंढरपुर में 1350 ई.में दादाजी- नरहरी शेटी  माता-पिता- दामा शेटी, गोनाबाई जाति/व्यवसाय- वे जाति के दर्जी थेऔर उन्होंने स्वयं को छिपी (शिंपी) कहा है। कपड़ों की सिलाई और छपाई का व्यवसाय, भक्ति - बचपन से ही विठ्ठल भक्ति में लीन। विवाह - गोविंद शेटी सदावर्ते की बेटी रजाई के साथ, उन्हें चार बेटे और एक बेटी हुई। नामदेव का मन घर गृहस्ती में नहीं लगा पंढरपुर में जाकर विट्ठल की सेवा करने लगे, वहां संत ज्ञानेश्वर और उनके भाई बहनों से भेंट, उनकी प्रेरणा से विठोबा खेचर से गुरु दीक्षा ली    </vt:lpstr>
      <vt:lpstr>गुरु के बारे में कहा है :-  "तनो मेरी सुई, मनो मेरा धागा,  खेचर जी के चरणों में,नामा सिंपी लागा।"  गुरु दीक्षा के पश्चात संत नामदेव ने ज्ञानेश्वर के साथ उत्तर भारत में काशी, गया, अयोध्या, हरिद्वार, पंजाब, गुरदासपुर, जालंधर, हिसार, मथुरा आदि स्थानों में तीर्थ यात्राएं की। जहां उनके अनुयाई आज भी हैं।  20 वर्ष पंजाब के गुरदासपुर जिले के घुमान नामक स्थान पर बिताए जहाँ आज भी 'बाबा नामदेवजी' नामक गुरुद्वारा है। दिल्ली के बादशाह अलाउद्दीन ने भी घुमान जाकर नामदेव की भेंट की थी।  </vt:lpstr>
      <vt:lpstr> नामदेव के पदों में ज्ञान और भक्ति का सहयोग दिखाई देता है। वे एक मानवतावादी विचारों को लेकर चलने वाले संत थे। उनके पदों में ईश्वर-भक्ति, गुरु का महत्व ,संतों की संगति,गुण कथन, बोधात्मकता, आत्म निवेदन तथा राष्ट्रीयता की अभिव्यक्ति हुई है। रचनाएँ :- नामदेव की रचना 'नामदेव गाथा' में ढाई हजार मराठी अभंग संकलित, उनके हिंदी पदों की संख्या 230 बताई जाती है, सिखों का प्रसिद्ध धर्म ग्रंथ 'गुरुग्रंथ साहिब' में 61 पद संकलित हैं और 'सकल संत गाथा' में 102 हिंदुस्तानी भाषा के पद हैं। हिंदी का ब्रज और खड़ीबोली का मिश्रित रूप इनके पदों में मिलता है।</vt:lpstr>
      <vt:lpstr>1) नामस्मरण की महत्ता :-    हरि नांव हीरा हरि नांव हीरा ।  हरि नांव लेत मिटै सब पीरा ।।1।।  हरि नांव जाति हरि नांव पांति । हरि नांव सकल जीवन मैं क्रांति ।।2।। हरि नांव सकल सुषम की रासी ।  हरि नांव काटै जम की पासी ।।3।।  हरि नांव सकल भुवन ततसारा । हरि नांव नामदेव उतरै पारा ।।4।।</vt:lpstr>
      <vt:lpstr>2) गुरु की महत्ता  :-  सफल जनमु मो कउ गुर कीना । दुख बिसारि सुख अंतरि लीना ।।1।।  गिआन अंजनु मो कउ गुरि दीना । रामनाम बिनु जीवनु मन हीना ।।2।। नामदेइ सिमरन करि जानां ।  जग जीवन सिउ जीउ समानां ।।3।।</vt:lpstr>
      <vt:lpstr>3) सत्संगति की महत्ता :-   मन पंछीया मत पड़  पिंजरे । संसार मायाजाल रे ।।1।। तन जोवन रूप कारण । न कर गर्व गव्हार रे ।।2।। एक दिनमो तिन विरिया ।  सदा झमकत काल रे ।।3।। कुम्भ काच्या निर भरिया । बिनसत नहिं वार रे ।।4।।  कहत नामदेव सुन भई साधु ।  साधु संगत धरना रे ।।5।।</vt:lpstr>
      <vt:lpstr>निष्कर्ष :- इस प्रकार संत नामदेव एक समाज सुधारक थें। उन्होंने  समाज में प्रचलित जाति प्रथा, जाति भेद, धार्मिक आडम्बरों का विरोध, नामस्मरण का महत्व, गुरु का महत्व, सत्संगति का महत्व आदि को महत्वपूर्ण मानते हुए समाज में मानवता की स्थापना पर बल दिया है। संत नामदेव के विचार आज भी हमारी विविध समस्याओं से छुटकारा पाने के लिए सहायक हैं। वह हर युग में प्रासंगिक हैं।                                          धन्यवाद।।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शिवजागृति वरिष्ठ महाविद्यालय,  नलेगांव ता.चाकुर जि.लातूर   बी.ए.द्वितीय वर्ष  मध्ययुगीन कविता  प्रश्नपत्र क्रमांक V,   सत्र- III  1) सन्त नामदेव                                          - प्रो.डॉ.बालाजी भुरे                                           अध्यक्ष, विभाग हिन्दी</dc:title>
  <dc:creator>Moto E (4) Plus</dc:creator>
  <cp:lastModifiedBy>Microsoft</cp:lastModifiedBy>
  <cp:revision>2</cp:revision>
  <dcterms:created xsi:type="dcterms:W3CDTF">2015-05-03T05:30:45Z</dcterms:created>
  <dcterms:modified xsi:type="dcterms:W3CDTF">2021-02-18T16:55:55Z</dcterms:modified>
</cp:coreProperties>
</file>