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9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14426675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t>2021/2/18</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34" name="Title 1"/>
          <p:cNvSpPr>
            <a:spLocks noGrp="1"/>
          </p:cNvSpPr>
          <p:nvPr>
            <p:ph type="title"/>
          </p:nvPr>
        </p:nvSpPr>
        <p:spPr/>
        <p:txBody>
          <a:bodyPr/>
          <a:lstStyle/>
          <a:p>
            <a:r>
              <a:rPr lang="en-US" altLang="zh-CN" smtClean="0"/>
              <a:t>Click to edit Master title style</a:t>
            </a:r>
            <a:endParaRPr lang="en-US" dirty="0"/>
          </a:p>
        </p:txBody>
      </p:sp>
      <p:sp>
        <p:nvSpPr>
          <p:cNvPr id="1048635"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6" name="Date Placeholder 3"/>
          <p:cNvSpPr>
            <a:spLocks noGrp="1"/>
          </p:cNvSpPr>
          <p:nvPr>
            <p:ph type="dt" sz="half" idx="10"/>
          </p:nvPr>
        </p:nvSpPr>
        <p:spPr/>
        <p:txBody>
          <a:bodyPr/>
          <a:lstStyle/>
          <a:p>
            <a:fld id="{70BC1078-46ED-40F9-8930-935BAD7C2B02}" type="datetimeFigureOut">
              <a:rPr lang="zh-CN" altLang="en-US" smtClean="0"/>
              <a:t>2021/2/18</a:t>
            </a:fld>
            <a:endParaRPr lang="zh-CN" altLang="en-US"/>
          </a:p>
        </p:txBody>
      </p:sp>
      <p:sp>
        <p:nvSpPr>
          <p:cNvPr id="1048637" name="Footer Placeholder 4"/>
          <p:cNvSpPr>
            <a:spLocks noGrp="1"/>
          </p:cNvSpPr>
          <p:nvPr>
            <p:ph type="ftr" sz="quarter" idx="11"/>
          </p:nvPr>
        </p:nvSpPr>
        <p:spPr/>
        <p:txBody>
          <a:bodyPr/>
          <a:lstStyle/>
          <a:p>
            <a:endParaRPr lang="zh-CN" altLang="en-US"/>
          </a:p>
        </p:txBody>
      </p:sp>
      <p:sp>
        <p:nvSpPr>
          <p:cNvPr id="1048638"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15"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616"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7" name="Date Placeholder 3"/>
          <p:cNvSpPr>
            <a:spLocks noGrp="1"/>
          </p:cNvSpPr>
          <p:nvPr>
            <p:ph type="dt" sz="half" idx="10"/>
          </p:nvPr>
        </p:nvSpPr>
        <p:spPr/>
        <p:txBody>
          <a:bodyPr/>
          <a:lstStyle/>
          <a:p>
            <a:fld id="{70BC1078-46ED-40F9-8930-935BAD7C2B02}" type="datetimeFigureOut">
              <a:rPr lang="zh-CN" altLang="en-US" smtClean="0"/>
              <a:t>2021/2/18</a:t>
            </a:fld>
            <a:endParaRPr lang="zh-CN" altLang="en-US"/>
          </a:p>
        </p:txBody>
      </p:sp>
      <p:sp>
        <p:nvSpPr>
          <p:cNvPr id="1048618" name="Footer Placeholder 4"/>
          <p:cNvSpPr>
            <a:spLocks noGrp="1"/>
          </p:cNvSpPr>
          <p:nvPr>
            <p:ph type="ftr" sz="quarter" idx="11"/>
          </p:nvPr>
        </p:nvSpPr>
        <p:spPr/>
        <p:txBody>
          <a:bodyPr/>
          <a:lstStyle/>
          <a:p>
            <a:endParaRPr lang="zh-CN" altLang="en-US"/>
          </a:p>
        </p:txBody>
      </p:sp>
      <p:sp>
        <p:nvSpPr>
          <p:cNvPr id="1048619"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altLang="zh-CN" smtClean="0"/>
              <a:t>Click to edit Master title style</a:t>
            </a:r>
            <a:endParaRPr lang="en-US" dirty="0"/>
          </a:p>
        </p:txBody>
      </p:sp>
      <p:sp>
        <p:nvSpPr>
          <p:cNvPr id="1048599"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00" name="Date Placeholder 3"/>
          <p:cNvSpPr>
            <a:spLocks noGrp="1"/>
          </p:cNvSpPr>
          <p:nvPr>
            <p:ph type="dt" sz="half" idx="10"/>
          </p:nvPr>
        </p:nvSpPr>
        <p:spPr/>
        <p:txBody>
          <a:bodyPr/>
          <a:lstStyle/>
          <a:p>
            <a:fld id="{70BC1078-46ED-40F9-8930-935BAD7C2B02}" type="datetimeFigureOut">
              <a:rPr lang="zh-CN" altLang="en-US" smtClean="0"/>
              <a:t>2021/2/18</a:t>
            </a:fld>
            <a:endParaRPr lang="zh-CN" altLang="en-US"/>
          </a:p>
        </p:txBody>
      </p:sp>
      <p:sp>
        <p:nvSpPr>
          <p:cNvPr id="1048601" name="Footer Placeholder 4"/>
          <p:cNvSpPr>
            <a:spLocks noGrp="1"/>
          </p:cNvSpPr>
          <p:nvPr>
            <p:ph type="ftr" sz="quarter" idx="11"/>
          </p:nvPr>
        </p:nvSpPr>
        <p:spPr/>
        <p:txBody>
          <a:bodyPr/>
          <a:lstStyle/>
          <a:p>
            <a:endParaRPr lang="zh-CN" altLang="en-US"/>
          </a:p>
        </p:txBody>
      </p:sp>
      <p:sp>
        <p:nvSpPr>
          <p:cNvPr id="1048602"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9"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30"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31" name="Date Placeholder 3"/>
          <p:cNvSpPr>
            <a:spLocks noGrp="1"/>
          </p:cNvSpPr>
          <p:nvPr>
            <p:ph type="dt" sz="half" idx="10"/>
          </p:nvPr>
        </p:nvSpPr>
        <p:spPr/>
        <p:txBody>
          <a:bodyPr/>
          <a:lstStyle/>
          <a:p>
            <a:fld id="{70BC1078-46ED-40F9-8930-935BAD7C2B02}" type="datetimeFigureOut">
              <a:rPr lang="zh-CN" altLang="en-US" smtClean="0"/>
              <a:t>2021/2/18</a:t>
            </a:fld>
            <a:endParaRPr lang="zh-CN" altLang="en-US"/>
          </a:p>
        </p:txBody>
      </p:sp>
      <p:sp>
        <p:nvSpPr>
          <p:cNvPr id="1048632" name="Footer Placeholder 4"/>
          <p:cNvSpPr>
            <a:spLocks noGrp="1"/>
          </p:cNvSpPr>
          <p:nvPr>
            <p:ph type="ftr" sz="quarter" idx="11"/>
          </p:nvPr>
        </p:nvSpPr>
        <p:spPr/>
        <p:txBody>
          <a:bodyPr/>
          <a:lstStyle/>
          <a:p>
            <a:endParaRPr lang="zh-CN" altLang="en-US"/>
          </a:p>
        </p:txBody>
      </p:sp>
      <p:sp>
        <p:nvSpPr>
          <p:cNvPr id="1048633"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592" name="Title 1"/>
          <p:cNvSpPr>
            <a:spLocks noGrp="1"/>
          </p:cNvSpPr>
          <p:nvPr>
            <p:ph type="title"/>
          </p:nvPr>
        </p:nvSpPr>
        <p:spPr/>
        <p:txBody>
          <a:bodyPr/>
          <a:lstStyle/>
          <a:p>
            <a:r>
              <a:rPr lang="en-US" altLang="zh-CN" smtClean="0"/>
              <a:t>Click to edit Master title style</a:t>
            </a:r>
            <a:endParaRPr lang="en-US" dirty="0"/>
          </a:p>
        </p:txBody>
      </p:sp>
      <p:sp>
        <p:nvSpPr>
          <p:cNvPr id="1048593"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94"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95" name="Date Placeholder 4"/>
          <p:cNvSpPr>
            <a:spLocks noGrp="1"/>
          </p:cNvSpPr>
          <p:nvPr>
            <p:ph type="dt" sz="half" idx="10"/>
          </p:nvPr>
        </p:nvSpPr>
        <p:spPr/>
        <p:txBody>
          <a:bodyPr/>
          <a:lstStyle/>
          <a:p>
            <a:fld id="{70BC1078-46ED-40F9-8930-935BAD7C2B02}" type="datetimeFigureOut">
              <a:rPr lang="zh-CN" altLang="en-US" smtClean="0"/>
              <a:t>2021/2/18</a:t>
            </a:fld>
            <a:endParaRPr lang="zh-CN" altLang="en-US"/>
          </a:p>
        </p:txBody>
      </p:sp>
      <p:sp>
        <p:nvSpPr>
          <p:cNvPr id="1048596" name="Footer Placeholder 5"/>
          <p:cNvSpPr>
            <a:spLocks noGrp="1"/>
          </p:cNvSpPr>
          <p:nvPr>
            <p:ph type="ftr" sz="quarter" idx="11"/>
          </p:nvPr>
        </p:nvSpPr>
        <p:spPr/>
        <p:txBody>
          <a:bodyPr/>
          <a:lstStyle/>
          <a:p>
            <a:endParaRPr lang="zh-CN" altLang="en-US"/>
          </a:p>
        </p:txBody>
      </p:sp>
      <p:sp>
        <p:nvSpPr>
          <p:cNvPr id="1048597"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03"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04"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05"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06"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07"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08" name="Date Placeholder 6"/>
          <p:cNvSpPr>
            <a:spLocks noGrp="1"/>
          </p:cNvSpPr>
          <p:nvPr>
            <p:ph type="dt" sz="half" idx="10"/>
          </p:nvPr>
        </p:nvSpPr>
        <p:spPr/>
        <p:txBody>
          <a:bodyPr/>
          <a:lstStyle/>
          <a:p>
            <a:fld id="{70BC1078-46ED-40F9-8930-935BAD7C2B02}" type="datetimeFigureOut">
              <a:rPr lang="zh-CN" altLang="en-US" smtClean="0"/>
              <a:t>2021/2/18</a:t>
            </a:fld>
            <a:endParaRPr lang="zh-CN" altLang="en-US"/>
          </a:p>
        </p:txBody>
      </p:sp>
      <p:sp>
        <p:nvSpPr>
          <p:cNvPr id="1048609" name="Footer Placeholder 7"/>
          <p:cNvSpPr>
            <a:spLocks noGrp="1"/>
          </p:cNvSpPr>
          <p:nvPr>
            <p:ph type="ftr" sz="quarter" idx="11"/>
          </p:nvPr>
        </p:nvSpPr>
        <p:spPr/>
        <p:txBody>
          <a:bodyPr/>
          <a:lstStyle/>
          <a:p>
            <a:endParaRPr lang="zh-CN" altLang="en-US"/>
          </a:p>
        </p:txBody>
      </p:sp>
      <p:sp>
        <p:nvSpPr>
          <p:cNvPr id="1048610"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11" name="Title 1"/>
          <p:cNvSpPr>
            <a:spLocks noGrp="1"/>
          </p:cNvSpPr>
          <p:nvPr>
            <p:ph type="title"/>
          </p:nvPr>
        </p:nvSpPr>
        <p:spPr/>
        <p:txBody>
          <a:bodyPr/>
          <a:lstStyle/>
          <a:p>
            <a:r>
              <a:rPr lang="en-US" altLang="zh-CN" smtClean="0"/>
              <a:t>Click to edit Master title style</a:t>
            </a:r>
            <a:endParaRPr lang="en-US" dirty="0"/>
          </a:p>
        </p:txBody>
      </p:sp>
      <p:sp>
        <p:nvSpPr>
          <p:cNvPr id="1048612" name="Date Placeholder 2"/>
          <p:cNvSpPr>
            <a:spLocks noGrp="1"/>
          </p:cNvSpPr>
          <p:nvPr>
            <p:ph type="dt" sz="half" idx="10"/>
          </p:nvPr>
        </p:nvSpPr>
        <p:spPr/>
        <p:txBody>
          <a:bodyPr/>
          <a:lstStyle/>
          <a:p>
            <a:fld id="{70BC1078-46ED-40F9-8930-935BAD7C2B02}" type="datetimeFigureOut">
              <a:rPr lang="zh-CN" altLang="en-US" smtClean="0"/>
              <a:t>2021/2/18</a:t>
            </a:fld>
            <a:endParaRPr lang="zh-CN" altLang="en-US"/>
          </a:p>
        </p:txBody>
      </p:sp>
      <p:sp>
        <p:nvSpPr>
          <p:cNvPr id="1048613" name="Footer Placeholder 3"/>
          <p:cNvSpPr>
            <a:spLocks noGrp="1"/>
          </p:cNvSpPr>
          <p:nvPr>
            <p:ph type="ftr" sz="quarter" idx="11"/>
          </p:nvPr>
        </p:nvSpPr>
        <p:spPr/>
        <p:txBody>
          <a:bodyPr/>
          <a:lstStyle/>
          <a:p>
            <a:endParaRPr lang="zh-CN" altLang="en-US"/>
          </a:p>
        </p:txBody>
      </p:sp>
      <p:sp>
        <p:nvSpPr>
          <p:cNvPr id="1048614"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20" name="Date Placeholder 1"/>
          <p:cNvSpPr>
            <a:spLocks noGrp="1"/>
          </p:cNvSpPr>
          <p:nvPr>
            <p:ph type="dt" sz="half" idx="10"/>
          </p:nvPr>
        </p:nvSpPr>
        <p:spPr/>
        <p:txBody>
          <a:bodyPr/>
          <a:lstStyle/>
          <a:p>
            <a:fld id="{70BC1078-46ED-40F9-8930-935BAD7C2B02}" type="datetimeFigureOut">
              <a:rPr lang="zh-CN" altLang="en-US" smtClean="0"/>
              <a:t>2021/2/18</a:t>
            </a:fld>
            <a:endParaRPr lang="zh-CN" altLang="en-US"/>
          </a:p>
        </p:txBody>
      </p:sp>
      <p:sp>
        <p:nvSpPr>
          <p:cNvPr id="1048621" name="Footer Placeholder 2"/>
          <p:cNvSpPr>
            <a:spLocks noGrp="1"/>
          </p:cNvSpPr>
          <p:nvPr>
            <p:ph type="ftr" sz="quarter" idx="11"/>
          </p:nvPr>
        </p:nvSpPr>
        <p:spPr/>
        <p:txBody>
          <a:bodyPr/>
          <a:lstStyle/>
          <a:p>
            <a:endParaRPr lang="zh-CN" altLang="en-US"/>
          </a:p>
        </p:txBody>
      </p:sp>
      <p:sp>
        <p:nvSpPr>
          <p:cNvPr id="1048622" name="Slide Number Placeholder 3"/>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9"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40"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1"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42" name="Date Placeholder 4"/>
          <p:cNvSpPr>
            <a:spLocks noGrp="1"/>
          </p:cNvSpPr>
          <p:nvPr>
            <p:ph type="dt" sz="half" idx="10"/>
          </p:nvPr>
        </p:nvSpPr>
        <p:spPr/>
        <p:txBody>
          <a:bodyPr/>
          <a:lstStyle/>
          <a:p>
            <a:fld id="{70BC1078-46ED-40F9-8930-935BAD7C2B02}" type="datetimeFigureOut">
              <a:rPr lang="zh-CN" altLang="en-US" smtClean="0"/>
              <a:t>2021/2/18</a:t>
            </a:fld>
            <a:endParaRPr lang="zh-CN" altLang="en-US"/>
          </a:p>
        </p:txBody>
      </p:sp>
      <p:sp>
        <p:nvSpPr>
          <p:cNvPr id="1048643" name="Footer Placeholder 5"/>
          <p:cNvSpPr>
            <a:spLocks noGrp="1"/>
          </p:cNvSpPr>
          <p:nvPr>
            <p:ph type="ftr" sz="quarter" idx="11"/>
          </p:nvPr>
        </p:nvSpPr>
        <p:spPr/>
        <p:txBody>
          <a:bodyPr/>
          <a:lstStyle/>
          <a:p>
            <a:endParaRPr lang="zh-CN" altLang="en-US"/>
          </a:p>
        </p:txBody>
      </p:sp>
      <p:sp>
        <p:nvSpPr>
          <p:cNvPr id="1048644"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23"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24"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25"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26" name="Date Placeholder 4"/>
          <p:cNvSpPr>
            <a:spLocks noGrp="1"/>
          </p:cNvSpPr>
          <p:nvPr>
            <p:ph type="dt" sz="half" idx="10"/>
          </p:nvPr>
        </p:nvSpPr>
        <p:spPr/>
        <p:txBody>
          <a:bodyPr/>
          <a:lstStyle/>
          <a:p>
            <a:fld id="{70BC1078-46ED-40F9-8930-935BAD7C2B02}" type="datetimeFigureOut">
              <a:rPr lang="zh-CN" altLang="en-US" smtClean="0"/>
              <a:t>2021/2/18</a:t>
            </a:fld>
            <a:endParaRPr lang="zh-CN" altLang="en-US"/>
          </a:p>
        </p:txBody>
      </p:sp>
      <p:sp>
        <p:nvSpPr>
          <p:cNvPr id="1048627" name="Footer Placeholder 5"/>
          <p:cNvSpPr>
            <a:spLocks noGrp="1"/>
          </p:cNvSpPr>
          <p:nvPr>
            <p:ph type="ftr" sz="quarter" idx="11"/>
          </p:nvPr>
        </p:nvSpPr>
        <p:spPr/>
        <p:txBody>
          <a:bodyPr/>
          <a:lstStyle/>
          <a:p>
            <a:endParaRPr lang="zh-CN" altLang="en-US"/>
          </a:p>
        </p:txBody>
      </p:sp>
      <p:sp>
        <p:nvSpPr>
          <p:cNvPr id="1048628"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t>2021/2/18</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1048586" name="Title 1"/>
          <p:cNvSpPr>
            <a:spLocks noGrp="1"/>
          </p:cNvSpPr>
          <p:nvPr>
            <p:ph type="ctrTitle"/>
          </p:nvPr>
        </p:nvSpPr>
        <p:spPr>
          <a:xfrm rot="32783">
            <a:off x="289126" y="526852"/>
            <a:ext cx="8565747" cy="6142045"/>
          </a:xfrm>
        </p:spPr>
        <p:txBody>
          <a:bodyPr>
            <a:normAutofit fontScale="90000"/>
          </a:bodyPr>
          <a:lstStyle/>
          <a:p>
            <a:r>
              <a:rPr lang="en-US" altLang="zh-CN" sz="5333" b="1">
                <a:solidFill>
                  <a:srgbClr val="FFC000"/>
                </a:solidFill>
              </a:rPr>
              <a:t>शिवजागृति वरिष्ठ महाविद्यालय, नलेगांव </a:t>
            </a:r>
            <a:br>
              <a:rPr lang="en-US" altLang="zh-CN" sz="5333" b="1">
                <a:solidFill>
                  <a:srgbClr val="FFC000"/>
                </a:solidFill>
              </a:rPr>
            </a:br>
            <a:r>
              <a:rPr lang="en-US" altLang="zh-CN" sz="3600">
                <a:solidFill>
                  <a:srgbClr val="02A5E3"/>
                </a:solidFill>
              </a:rPr>
              <a:t>ता. चाकुर जि. लातूर</a:t>
            </a:r>
            <a:br>
              <a:rPr lang="en-US" altLang="zh-CN" sz="3600">
                <a:solidFill>
                  <a:srgbClr val="02A5E3"/>
                </a:solidFill>
              </a:rPr>
            </a:br>
            <a:r>
              <a:rPr lang="en-US" altLang="zh-CN" sz="3600">
                <a:solidFill>
                  <a:srgbClr val="02A5E3"/>
                </a:solidFill>
              </a:rPr>
              <a:t> </a:t>
            </a:r>
            <a:br>
              <a:rPr lang="en-US" altLang="zh-CN" sz="3600">
                <a:solidFill>
                  <a:srgbClr val="02A5E3"/>
                </a:solidFill>
              </a:rPr>
            </a:br>
            <a:r>
              <a:rPr lang="zh-CN" altLang="en-US" sz="4400">
                <a:solidFill>
                  <a:srgbClr val="92D04F"/>
                </a:solidFill>
              </a:rPr>
              <a:t>बी</a:t>
            </a:r>
            <a:r>
              <a:rPr lang="en-US" altLang="zh-CN" sz="4400">
                <a:solidFill>
                  <a:srgbClr val="92D04F"/>
                </a:solidFill>
              </a:rPr>
              <a:t>.</a:t>
            </a:r>
            <a:r>
              <a:rPr lang="zh-CN" altLang="en-US" sz="4400">
                <a:solidFill>
                  <a:srgbClr val="92D04F"/>
                </a:solidFill>
              </a:rPr>
              <a:t>ए</a:t>
            </a:r>
            <a:r>
              <a:rPr lang="en-US" altLang="zh-CN" sz="4400">
                <a:solidFill>
                  <a:srgbClr val="92D04F"/>
                </a:solidFill>
              </a:rPr>
              <a:t>.तृतीय वर्ष हिंदी </a:t>
            </a:r>
            <a:br>
              <a:rPr lang="en-US" altLang="zh-CN" sz="4400">
                <a:solidFill>
                  <a:srgbClr val="92D04F"/>
                </a:solidFill>
              </a:rPr>
            </a:br>
            <a:r>
              <a:rPr lang="zh-CN" altLang="en-US" sz="6666" b="1">
                <a:solidFill>
                  <a:srgbClr val="FFCB00"/>
                </a:solidFill>
              </a:rPr>
              <a:t>हिन्दी</a:t>
            </a:r>
            <a:r>
              <a:rPr lang="en-US" altLang="zh-CN" sz="6666" b="1">
                <a:solidFill>
                  <a:srgbClr val="FFCB00"/>
                </a:solidFill>
              </a:rPr>
              <a:t> साहित्य का इतिहास </a:t>
            </a:r>
            <a:br>
              <a:rPr lang="en-US" altLang="zh-CN" sz="6666" b="1">
                <a:solidFill>
                  <a:srgbClr val="FFCB00"/>
                </a:solidFill>
              </a:rPr>
            </a:br>
            <a:r>
              <a:rPr lang="en-US" altLang="zh-CN" sz="3600">
                <a:solidFill>
                  <a:srgbClr val="02A5E3"/>
                </a:solidFill>
              </a:rPr>
              <a:t>प्रश्नपत्र क्रमांक - IX </a:t>
            </a:r>
            <a:br>
              <a:rPr lang="en-US" altLang="zh-CN" sz="3600">
                <a:solidFill>
                  <a:srgbClr val="02A5E3"/>
                </a:solidFill>
              </a:rPr>
            </a:br>
            <a:r>
              <a:rPr lang="en-US" altLang="zh-CN" sz="4000">
                <a:solidFill>
                  <a:srgbClr val="02A5E3"/>
                </a:solidFill>
              </a:rPr>
              <a:t> सत्र - V</a:t>
            </a:r>
            <a:br>
              <a:rPr lang="en-US" altLang="zh-CN" sz="4000">
                <a:solidFill>
                  <a:srgbClr val="02A5E3"/>
                </a:solidFill>
              </a:rPr>
            </a:br>
            <a:r>
              <a:rPr lang="en-US" altLang="zh-CN" sz="4000" b="1">
                <a:solidFill>
                  <a:srgbClr val="99CCFF"/>
                </a:solidFill>
              </a:rPr>
              <a:t>                                  </a:t>
            </a:r>
            <a:r>
              <a:rPr lang="en-US" altLang="zh-CN" sz="2800" b="1">
                <a:solidFill>
                  <a:srgbClr val="99CCFF"/>
                </a:solidFill>
              </a:rPr>
              <a:t>- </a:t>
            </a:r>
            <a:r>
              <a:rPr lang="zh-CN" altLang="en-US" sz="2800" b="1">
                <a:solidFill>
                  <a:srgbClr val="99CCFF"/>
                </a:solidFill>
              </a:rPr>
              <a:t>प्रो</a:t>
            </a:r>
            <a:r>
              <a:rPr lang="en-US" altLang="zh-CN" sz="2800" b="1">
                <a:solidFill>
                  <a:srgbClr val="99CCFF"/>
                </a:solidFill>
              </a:rPr>
              <a:t>.</a:t>
            </a:r>
            <a:r>
              <a:rPr lang="zh-CN" altLang="en-US" sz="2800" b="1">
                <a:solidFill>
                  <a:srgbClr val="99CCFF"/>
                </a:solidFill>
              </a:rPr>
              <a:t>डॉ</a:t>
            </a:r>
            <a:r>
              <a:rPr lang="en-US" altLang="zh-CN" sz="2800" b="1">
                <a:solidFill>
                  <a:srgbClr val="99CCFF"/>
                </a:solidFill>
              </a:rPr>
              <a:t>.</a:t>
            </a:r>
            <a:r>
              <a:rPr lang="zh-CN" altLang="en-US" sz="2800" b="1">
                <a:solidFill>
                  <a:srgbClr val="99CCFF"/>
                </a:solidFill>
              </a:rPr>
              <a:t>बालाजी</a:t>
            </a:r>
            <a:r>
              <a:rPr lang="en-US" altLang="zh-CN" sz="2800" b="1">
                <a:solidFill>
                  <a:srgbClr val="99CCFF"/>
                </a:solidFill>
              </a:rPr>
              <a:t> </a:t>
            </a:r>
            <a:r>
              <a:rPr lang="zh-CN" altLang="en-US" sz="2800" b="1">
                <a:solidFill>
                  <a:srgbClr val="99CCFF"/>
                </a:solidFill>
              </a:rPr>
              <a:t>भुरे</a:t>
            </a:r>
            <a:r>
              <a:rPr lang="en-US" altLang="zh-CN" sz="2800" b="1">
                <a:solidFill>
                  <a:srgbClr val="99CCFF"/>
                </a:solidFill>
              </a:rPr>
              <a:t/>
            </a:r>
            <a:br>
              <a:rPr lang="en-US" altLang="zh-CN" sz="2800" b="1">
                <a:solidFill>
                  <a:srgbClr val="99CCFF"/>
                </a:solidFill>
              </a:rPr>
            </a:br>
            <a:r>
              <a:rPr lang="en-US" altLang="zh-CN" sz="2800" b="1">
                <a:solidFill>
                  <a:srgbClr val="99CCFF"/>
                </a:solidFill>
              </a:rPr>
              <a:t>                                                   </a:t>
            </a:r>
            <a:r>
              <a:rPr lang="zh-CN" altLang="en-US" sz="2800" b="1">
                <a:solidFill>
                  <a:srgbClr val="99CCFF"/>
                </a:solidFill>
              </a:rPr>
              <a:t>अध्यक्ष</a:t>
            </a:r>
            <a:r>
              <a:rPr lang="en-US" altLang="zh-CN" sz="2800" b="1">
                <a:solidFill>
                  <a:srgbClr val="99CCFF"/>
                </a:solidFill>
              </a:rPr>
              <a:t>,</a:t>
            </a:r>
            <a:r>
              <a:rPr lang="zh-CN" altLang="en-US" sz="2800" b="1">
                <a:solidFill>
                  <a:srgbClr val="99CCFF"/>
                </a:solidFill>
              </a:rPr>
              <a:t>हिन्दी</a:t>
            </a:r>
            <a:r>
              <a:rPr lang="en-US" altLang="zh-CN" sz="2800" b="1">
                <a:solidFill>
                  <a:srgbClr val="99CCFF"/>
                </a:solidFill>
              </a:rPr>
              <a:t> </a:t>
            </a:r>
            <a:r>
              <a:rPr lang="zh-CN" altLang="en-US" sz="2800" b="1">
                <a:solidFill>
                  <a:srgbClr val="99CCFF"/>
                </a:solidFill>
              </a:rPr>
              <a:t>विभाग</a:t>
            </a:r>
            <a:r>
              <a:rPr lang="en-US" altLang="zh-CN" sz="2800" b="1">
                <a:solidFill>
                  <a:srgbClr val="99CCFF"/>
                </a:solidFill>
              </a:rPr>
              <a:t/>
            </a:r>
            <a:br>
              <a:rPr lang="en-US" altLang="zh-CN" sz="2800" b="1">
                <a:solidFill>
                  <a:srgbClr val="99CCFF"/>
                </a:solidFill>
              </a:rPr>
            </a:br>
            <a:r>
              <a:rPr lang="zh-CN" altLang="en-US" sz="3200">
                <a:solidFill>
                  <a:srgbClr val="98CC00"/>
                </a:solidFill>
              </a:rPr>
              <a:t>भक्ति</a:t>
            </a:r>
            <a:r>
              <a:rPr lang="en-US" altLang="zh-CN" sz="3200">
                <a:solidFill>
                  <a:srgbClr val="98CC00"/>
                </a:solidFill>
              </a:rPr>
              <a:t>-</a:t>
            </a:r>
            <a:r>
              <a:rPr lang="zh-CN" altLang="en-US" sz="3200">
                <a:solidFill>
                  <a:srgbClr val="98CC00"/>
                </a:solidFill>
              </a:rPr>
              <a:t>काल</a:t>
            </a:r>
            <a:r>
              <a:rPr lang="en-US" altLang="zh-CN" sz="3200">
                <a:solidFill>
                  <a:srgbClr val="98CC00"/>
                </a:solidFill>
              </a:rPr>
              <a:t> :- </a:t>
            </a:r>
            <a:r>
              <a:rPr lang="zh-CN" altLang="en-US" sz="3200">
                <a:solidFill>
                  <a:srgbClr val="98CC00"/>
                </a:solidFill>
              </a:rPr>
              <a:t>अ</a:t>
            </a:r>
            <a:r>
              <a:rPr lang="en-US" altLang="zh-CN" sz="3200">
                <a:solidFill>
                  <a:srgbClr val="98CC00"/>
                </a:solidFill>
              </a:rPr>
              <a:t>)</a:t>
            </a:r>
            <a:r>
              <a:rPr lang="zh-CN" altLang="en-US" sz="3200">
                <a:solidFill>
                  <a:srgbClr val="98CC00"/>
                </a:solidFill>
              </a:rPr>
              <a:t>निर्गुण</a:t>
            </a:r>
            <a:r>
              <a:rPr lang="en-US" altLang="zh-CN" sz="3200">
                <a:solidFill>
                  <a:srgbClr val="98CC00"/>
                </a:solidFill>
              </a:rPr>
              <a:t>-</a:t>
            </a:r>
            <a:r>
              <a:rPr lang="zh-CN" altLang="en-US" sz="3200">
                <a:solidFill>
                  <a:srgbClr val="98CC00"/>
                </a:solidFill>
              </a:rPr>
              <a:t>भक्ति</a:t>
            </a:r>
            <a:r>
              <a:rPr lang="en-US" altLang="zh-CN" sz="3200">
                <a:solidFill>
                  <a:srgbClr val="98CC00"/>
                </a:solidFill>
              </a:rPr>
              <a:t> </a:t>
            </a:r>
            <a:r>
              <a:rPr lang="zh-CN" altLang="en-US" sz="3200">
                <a:solidFill>
                  <a:srgbClr val="98CC00"/>
                </a:solidFill>
              </a:rPr>
              <a:t>काव्य</a:t>
            </a:r>
            <a:r>
              <a:rPr lang="en-US" altLang="zh-CN" sz="3200">
                <a:solidFill>
                  <a:srgbClr val="98CC00"/>
                </a:solidFill>
              </a:rPr>
              <a:t>     </a:t>
            </a:r>
            <a:r>
              <a:rPr lang="zh-CN" altLang="en-US" sz="3200">
                <a:solidFill>
                  <a:srgbClr val="98CC00"/>
                </a:solidFill>
              </a:rPr>
              <a:t>ब</a:t>
            </a:r>
            <a:r>
              <a:rPr lang="en-US" altLang="zh-CN" sz="3200">
                <a:solidFill>
                  <a:srgbClr val="98CC00"/>
                </a:solidFill>
              </a:rPr>
              <a:t>)</a:t>
            </a:r>
            <a:r>
              <a:rPr lang="zh-CN" altLang="en-US" sz="3200">
                <a:solidFill>
                  <a:srgbClr val="98CC00"/>
                </a:solidFill>
              </a:rPr>
              <a:t>सगुण</a:t>
            </a:r>
            <a:r>
              <a:rPr lang="en-US" altLang="zh-CN" sz="3200">
                <a:solidFill>
                  <a:srgbClr val="98CC00"/>
                </a:solidFill>
              </a:rPr>
              <a:t>-</a:t>
            </a:r>
            <a:r>
              <a:rPr lang="zh-CN" altLang="en-US" sz="3200">
                <a:solidFill>
                  <a:srgbClr val="98CC00"/>
                </a:solidFill>
              </a:rPr>
              <a:t>भक्ति</a:t>
            </a:r>
            <a:r>
              <a:rPr lang="en-US" altLang="zh-CN" sz="3200">
                <a:solidFill>
                  <a:srgbClr val="98CC00"/>
                </a:solidFill>
              </a:rPr>
              <a:t> </a:t>
            </a:r>
            <a:r>
              <a:rPr lang="zh-CN" altLang="en-US" sz="3200">
                <a:solidFill>
                  <a:srgbClr val="98CC00"/>
                </a:solidFill>
              </a:rPr>
              <a:t>काव्य  </a:t>
            </a:r>
            <a:r>
              <a:rPr lang="en-US" altLang="zh-CN" sz="3200">
                <a:solidFill>
                  <a:srgbClr val="98CC00"/>
                </a:solidFill>
              </a:rPr>
              <a:t/>
            </a:r>
            <a:br>
              <a:rPr lang="en-US" altLang="zh-CN" sz="3200">
                <a:solidFill>
                  <a:srgbClr val="98CC00"/>
                </a:solidFill>
              </a:rPr>
            </a:br>
            <a:r>
              <a:rPr lang="zh-CN" altLang="en-US" sz="4800">
                <a:solidFill>
                  <a:srgbClr val="FFCB00"/>
                </a:solidFill>
              </a:rPr>
              <a:t>अ</a:t>
            </a:r>
            <a:r>
              <a:rPr lang="en-US" altLang="zh-CN" sz="4800">
                <a:solidFill>
                  <a:srgbClr val="FFCB00"/>
                </a:solidFill>
              </a:rPr>
              <a:t>) </a:t>
            </a:r>
            <a:r>
              <a:rPr lang="zh-CN" altLang="en-US" sz="4800">
                <a:solidFill>
                  <a:srgbClr val="FFCB00"/>
                </a:solidFill>
              </a:rPr>
              <a:t>निर्गुण</a:t>
            </a:r>
            <a:r>
              <a:rPr lang="en-US" altLang="zh-CN" sz="4800">
                <a:solidFill>
                  <a:srgbClr val="FFCB00"/>
                </a:solidFill>
              </a:rPr>
              <a:t>-</a:t>
            </a:r>
            <a:r>
              <a:rPr lang="zh-CN" altLang="zh-CN" sz="4800">
                <a:solidFill>
                  <a:srgbClr val="FFCB00"/>
                </a:solidFill>
              </a:rPr>
              <a:t>भक्ति काव्य</a:t>
            </a:r>
            <a:r>
              <a:rPr lang="en-US" altLang="zh-CN" sz="4800">
                <a:solidFill>
                  <a:srgbClr val="FFCB00"/>
                </a:solidFill>
              </a:rPr>
              <a:t> :-</a:t>
            </a:r>
            <a:br>
              <a:rPr lang="en-US" altLang="zh-CN" sz="4800">
                <a:solidFill>
                  <a:srgbClr val="FFCB00"/>
                </a:solidFill>
              </a:rPr>
            </a:br>
            <a:r>
              <a:rPr lang="zh-CN" altLang="en-US" sz="4000"/>
              <a:t>   </a:t>
            </a:r>
            <a:endParaRPr lang="en-US" altLang="zh-CN"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1048587" name="Title 1048586"/>
          <p:cNvSpPr>
            <a:spLocks noGrp="1"/>
          </p:cNvSpPr>
          <p:nvPr>
            <p:ph type="ctrTitle"/>
          </p:nvPr>
        </p:nvSpPr>
        <p:spPr>
          <a:xfrm rot="21580298">
            <a:off x="236757" y="1692871"/>
            <a:ext cx="8670487" cy="5921777"/>
          </a:xfrm>
        </p:spPr>
        <p:txBody>
          <a:bodyPr>
            <a:normAutofit fontScale="90000"/>
          </a:bodyPr>
          <a:lstStyle/>
          <a:p>
            <a:r>
              <a:rPr lang="en-US" altLang="en-US" sz="4000" b="1">
                <a:solidFill>
                  <a:srgbClr val="800000"/>
                </a:solidFill>
              </a:rPr>
              <a:t>निर्गुण-भक्ति</a:t>
            </a:r>
            <a:br>
              <a:rPr lang="en-US" altLang="en-US" sz="4000" b="1">
                <a:solidFill>
                  <a:srgbClr val="800000"/>
                </a:solidFill>
              </a:rPr>
            </a:br>
            <a:r>
              <a:rPr lang="en-US" altLang="en-US" sz="2800" b="1">
                <a:solidFill>
                  <a:srgbClr val="FFFF00"/>
                </a:solidFill>
              </a:rPr>
              <a:t>"जाका मुंह माथा नाही, नाही रूप अरूप। </a:t>
            </a:r>
            <a:br>
              <a:rPr lang="en-US" altLang="en-US" sz="2800" b="1">
                <a:solidFill>
                  <a:srgbClr val="FFFF00"/>
                </a:solidFill>
              </a:rPr>
            </a:br>
            <a:r>
              <a:rPr lang="en-US" altLang="en-US" sz="2800" b="1">
                <a:solidFill>
                  <a:srgbClr val="FFFF00"/>
                </a:solidFill>
              </a:rPr>
              <a:t>पुहुप गंद तै पातरा, ऐसा तत अनूप।।"</a:t>
            </a:r>
            <a:br>
              <a:rPr lang="en-US" altLang="en-US" sz="2800" b="1">
                <a:solidFill>
                  <a:srgbClr val="FFFF00"/>
                </a:solidFill>
              </a:rPr>
            </a:br>
            <a:r>
              <a:rPr lang="en-US" altLang="en-US" sz="2800" b="1">
                <a:solidFill>
                  <a:srgbClr val="FFFF00"/>
                </a:solidFill>
              </a:rPr>
              <a:t/>
            </a:r>
            <a:br>
              <a:rPr lang="en-US" altLang="en-US" sz="2800" b="1">
                <a:solidFill>
                  <a:srgbClr val="FFFF00"/>
                </a:solidFill>
              </a:rPr>
            </a:br>
            <a:r>
              <a:rPr lang="en-US" sz="2800">
                <a:solidFill>
                  <a:srgbClr val="FFFFFF"/>
                </a:solidFill>
              </a:rPr>
              <a:t>निर्गुण भक्ति काव्य के दो भेद :-</a:t>
            </a:r>
            <a:br>
              <a:rPr lang="en-US" sz="2800">
                <a:solidFill>
                  <a:srgbClr val="FFFFFF"/>
                </a:solidFill>
              </a:rPr>
            </a:br>
            <a:r>
              <a:rPr lang="en-US" sz="4000">
                <a:solidFill>
                  <a:srgbClr val="92D050"/>
                </a:solidFill>
              </a:rPr>
              <a:t> </a:t>
            </a:r>
            <a:r>
              <a:rPr lang="en-US" altLang="en-US" sz="3200">
                <a:solidFill>
                  <a:srgbClr val="92D050"/>
                </a:solidFill>
              </a:rPr>
              <a:t>अ)</a:t>
            </a:r>
            <a:r>
              <a:rPr lang="en-US" sz="3200">
                <a:solidFill>
                  <a:srgbClr val="92D050"/>
                </a:solidFill>
              </a:rPr>
              <a:t>ज्ञानमार्गी शाखा </a:t>
            </a:r>
            <a:r>
              <a:rPr lang="en-US" altLang="en-US" sz="3200">
                <a:solidFill>
                  <a:srgbClr val="92D050"/>
                </a:solidFill>
              </a:rPr>
              <a:t>ब) </a:t>
            </a:r>
            <a:r>
              <a:rPr lang="en-US" sz="3200">
                <a:solidFill>
                  <a:srgbClr val="92D050"/>
                </a:solidFill>
              </a:rPr>
              <a:t>प्रेम मार्गी शाखा</a:t>
            </a:r>
            <a:br>
              <a:rPr lang="en-US" sz="3200">
                <a:solidFill>
                  <a:srgbClr val="92D050"/>
                </a:solidFill>
              </a:rPr>
            </a:br>
            <a:r>
              <a:rPr lang="en-US" altLang="en-US" sz="4000">
                <a:solidFill>
                  <a:srgbClr val="800000"/>
                </a:solidFill>
              </a:rPr>
              <a:t>अ) ज्ञानाश्रयी शाखा :</a:t>
            </a:r>
            <a:br>
              <a:rPr lang="en-US" altLang="en-US" sz="4000">
                <a:solidFill>
                  <a:srgbClr val="800000"/>
                </a:solidFill>
              </a:rPr>
            </a:br>
            <a:r>
              <a:rPr lang="en-US" altLang="en-US" sz="2222" b="1">
                <a:solidFill>
                  <a:srgbClr val="FFFF00"/>
                </a:solidFill>
              </a:rPr>
              <a:t>ऋग्वेद में सत् शब्द का प्रयोग ब्रम्ह के लिए, तत्पश्चात अच्छे भाव या अच्छे कर्मों के लिए, सत् अर्थात अच्छा और असत् अर्थात बुरा, सन्त - "स्वयं दुख को सहकर भी दूसरों की भलाई करना, अपनी निंदा सुनकर बुरा न मानना और यश पाकर फूल न उठना, शत्रु को भी मित्र जानना ऐसे गुण जिनमें होते हैं, उन्हें संत कहते हैं।" भक्ति का आधार ज्ञान, आध्यात्मिक विषयों की अभिव्यक्ति, निजी अनुभूति पर बल, जनभाषा का आधार।</a:t>
            </a:r>
            <a:br>
              <a:rPr lang="en-US" altLang="en-US" sz="2222" b="1">
                <a:solidFill>
                  <a:srgbClr val="FFFF00"/>
                </a:solidFill>
              </a:rPr>
            </a:br>
            <a:r>
              <a:rPr lang="en-US" altLang="en-US" sz="2800" b="1">
                <a:solidFill>
                  <a:srgbClr val="800000"/>
                </a:solidFill>
              </a:rPr>
              <a:t>ज्ञानाश्रई शाखा की काव्य प्रवृत्तियां :-</a:t>
            </a:r>
            <a:br>
              <a:rPr lang="en-US" altLang="en-US" sz="2800" b="1">
                <a:solidFill>
                  <a:srgbClr val="800000"/>
                </a:solidFill>
              </a:rPr>
            </a:br>
            <a:r>
              <a:rPr lang="en-US" altLang="en-US" sz="2800" b="1"/>
              <a:t/>
            </a:r>
            <a:br>
              <a:rPr lang="en-US" altLang="en-US" sz="2800" b="1"/>
            </a:br>
            <a:r>
              <a:rPr lang="en-US" altLang="en-US" sz="3111" b="1">
                <a:solidFill>
                  <a:srgbClr val="FFCB00"/>
                </a:solidFill>
              </a:rPr>
              <a:t>1)  निर्गुण ईश्वर में विश्वास :-</a:t>
            </a:r>
            <a:br>
              <a:rPr lang="en-US" altLang="en-US" sz="3111" b="1">
                <a:solidFill>
                  <a:srgbClr val="FFCB00"/>
                </a:solidFill>
              </a:rPr>
            </a:br>
            <a:r>
              <a:rPr lang="en-US" altLang="en-US" sz="2800" b="1"/>
              <a:t/>
            </a:r>
            <a:br>
              <a:rPr lang="en-US" altLang="en-US" sz="2800" b="1"/>
            </a:br>
            <a:r>
              <a:rPr lang="en-US" altLang="en-US" sz="2800" b="1">
                <a:solidFill>
                  <a:srgbClr val="FFFF00"/>
                </a:solidFill>
              </a:rPr>
              <a:t>"निर्गुण राम जपहु रे भाई, </a:t>
            </a:r>
            <a:br>
              <a:rPr lang="en-US" altLang="en-US" sz="2800" b="1">
                <a:solidFill>
                  <a:srgbClr val="FFFF00"/>
                </a:solidFill>
              </a:rPr>
            </a:br>
            <a:r>
              <a:rPr lang="en-US" altLang="en-US" sz="2800" b="1">
                <a:solidFill>
                  <a:srgbClr val="FFFF00"/>
                </a:solidFill>
              </a:rPr>
              <a:t>अविगत की गति लखि न जाई।"</a:t>
            </a:r>
            <a:br>
              <a:rPr lang="en-US" altLang="en-US" sz="2800" b="1">
                <a:solidFill>
                  <a:srgbClr val="FFFF00"/>
                </a:solidFill>
              </a:rPr>
            </a:br>
            <a:r>
              <a:rPr lang="en-US" sz="4000">
                <a:solidFill>
                  <a:srgbClr val="FFFF00"/>
                </a:solidFill>
              </a:rPr>
              <a:t/>
            </a:r>
            <a:br>
              <a:rPr lang="en-US" sz="4000">
                <a:solidFill>
                  <a:srgbClr val="FFFF00"/>
                </a:solidFill>
              </a:rPr>
            </a:br>
            <a:endParaRPr lang="en-US" sz="400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1048588" name="Title 1048587"/>
          <p:cNvSpPr>
            <a:spLocks noGrp="1"/>
          </p:cNvSpPr>
          <p:nvPr>
            <p:ph type="ctrTitle"/>
          </p:nvPr>
        </p:nvSpPr>
        <p:spPr>
          <a:xfrm>
            <a:off x="0" y="0"/>
            <a:ext cx="8861933" cy="6586914"/>
          </a:xfrm>
        </p:spPr>
        <p:txBody>
          <a:bodyPr>
            <a:normAutofit fontScale="90000"/>
          </a:bodyPr>
          <a:lstStyle/>
          <a:p>
            <a:r>
              <a:rPr lang="en-US" sz="2800" b="1">
                <a:solidFill>
                  <a:srgbClr val="98CC00"/>
                </a:solidFill>
              </a:rPr>
              <a:t>2) अवतारवाद का विरोध :-</a:t>
            </a:r>
            <a:br>
              <a:rPr lang="en-US" sz="2800" b="1">
                <a:solidFill>
                  <a:srgbClr val="98CC00"/>
                </a:solidFill>
              </a:rPr>
            </a:br>
            <a:r>
              <a:rPr lang="en-US" sz="2800" b="1">
                <a:solidFill>
                  <a:srgbClr val="FFFF00"/>
                </a:solidFill>
              </a:rPr>
              <a:t>"अक्षय पुरुष एक पेड़ है, निरंजन </a:t>
            </a:r>
            <a:r>
              <a:rPr lang="en-US" altLang="en-US" sz="2800" b="1">
                <a:solidFill>
                  <a:srgbClr val="FFFF00"/>
                </a:solidFill>
              </a:rPr>
              <a:t>बाकी डार।</a:t>
            </a:r>
            <a:r>
              <a:rPr lang="en-US" sz="2800" b="1">
                <a:solidFill>
                  <a:srgbClr val="FFFF00"/>
                </a:solidFill>
              </a:rPr>
              <a:t> </a:t>
            </a:r>
            <a:br>
              <a:rPr lang="en-US" sz="2800" b="1">
                <a:solidFill>
                  <a:srgbClr val="FFFF00"/>
                </a:solidFill>
              </a:rPr>
            </a:br>
            <a:r>
              <a:rPr lang="en-US" sz="2800" b="1">
                <a:solidFill>
                  <a:srgbClr val="FFFF00"/>
                </a:solidFill>
              </a:rPr>
              <a:t>त्रिदे</a:t>
            </a:r>
            <a:r>
              <a:rPr lang="en-US" altLang="en-US" sz="2800" b="1">
                <a:solidFill>
                  <a:srgbClr val="FFFF00"/>
                </a:solidFill>
              </a:rPr>
              <a:t>वा</a:t>
            </a:r>
            <a:r>
              <a:rPr lang="en-US" sz="2800" b="1">
                <a:solidFill>
                  <a:srgbClr val="FFFF00"/>
                </a:solidFill>
              </a:rPr>
              <a:t> </a:t>
            </a:r>
            <a:r>
              <a:rPr lang="en-US" altLang="en-US" sz="2800" b="1">
                <a:solidFill>
                  <a:srgbClr val="FFFF00"/>
                </a:solidFill>
              </a:rPr>
              <a:t>शाखा </a:t>
            </a:r>
            <a:r>
              <a:rPr lang="en-US" sz="2800" b="1">
                <a:solidFill>
                  <a:srgbClr val="FFFF00"/>
                </a:solidFill>
              </a:rPr>
              <a:t>भ</a:t>
            </a:r>
            <a:r>
              <a:rPr lang="en-US" altLang="en-US" sz="2800" b="1">
                <a:solidFill>
                  <a:srgbClr val="FFFF00"/>
                </a:solidFill>
              </a:rPr>
              <a:t>ये,</a:t>
            </a:r>
            <a:r>
              <a:rPr lang="en-US" sz="2800" b="1">
                <a:solidFill>
                  <a:srgbClr val="FFFF00"/>
                </a:solidFill>
              </a:rPr>
              <a:t> पा</a:t>
            </a:r>
            <a:r>
              <a:rPr lang="en-US" altLang="en-US" sz="2800" b="1">
                <a:solidFill>
                  <a:srgbClr val="FFFF00"/>
                </a:solidFill>
              </a:rPr>
              <a:t>त </a:t>
            </a:r>
            <a:r>
              <a:rPr lang="en-US" sz="2800" b="1">
                <a:solidFill>
                  <a:srgbClr val="FFFF00"/>
                </a:solidFill>
              </a:rPr>
              <a:t>भया संसार</a:t>
            </a:r>
            <a:r>
              <a:rPr lang="en-US" altLang="en-US" sz="2800" b="1">
                <a:solidFill>
                  <a:srgbClr val="FFFF00"/>
                </a:solidFill>
              </a:rPr>
              <a:t>।।"</a:t>
            </a:r>
            <a:br>
              <a:rPr lang="en-US" altLang="en-US" sz="2800" b="1">
                <a:solidFill>
                  <a:srgbClr val="FFFF00"/>
                </a:solidFill>
              </a:rPr>
            </a:br>
            <a:r>
              <a:rPr lang="en-US" altLang="en-US" sz="2800" b="1">
                <a:solidFill>
                  <a:srgbClr val="FFFF00"/>
                </a:solidFill>
              </a:rPr>
              <a:t/>
            </a:r>
            <a:br>
              <a:rPr lang="en-US" altLang="en-US" sz="2800" b="1">
                <a:solidFill>
                  <a:srgbClr val="FFFF00"/>
                </a:solidFill>
              </a:rPr>
            </a:br>
            <a:r>
              <a:rPr lang="en-US" altLang="en-US" sz="2800" b="1">
                <a:solidFill>
                  <a:srgbClr val="98CC00"/>
                </a:solidFill>
              </a:rPr>
              <a:t>3) सद्गुरु का महत्व :-</a:t>
            </a:r>
            <a:br>
              <a:rPr lang="en-US" altLang="en-US" sz="2800" b="1">
                <a:solidFill>
                  <a:srgbClr val="98CC00"/>
                </a:solidFill>
              </a:rPr>
            </a:br>
            <a:r>
              <a:rPr lang="en-US" altLang="en-US" sz="2800" b="1">
                <a:solidFill>
                  <a:srgbClr val="FFCB00"/>
                </a:solidFill>
              </a:rPr>
              <a:t>"</a:t>
            </a:r>
            <a:r>
              <a:rPr lang="en-US" altLang="en-US" sz="2800" b="1">
                <a:solidFill>
                  <a:srgbClr val="FFFF00"/>
                </a:solidFill>
              </a:rPr>
              <a:t> गुरु गोविंद दोऊ खड़े, काके लागू पाय।</a:t>
            </a:r>
            <a:br>
              <a:rPr lang="en-US" altLang="en-US" sz="2800" b="1">
                <a:solidFill>
                  <a:srgbClr val="FFFF00"/>
                </a:solidFill>
              </a:rPr>
            </a:br>
            <a:r>
              <a:rPr lang="en-US" altLang="en-US" sz="2800" b="1">
                <a:solidFill>
                  <a:srgbClr val="FFFF00"/>
                </a:solidFill>
              </a:rPr>
              <a:t> बलिहारी गुरु आपणै, जिन गोविंद दियो बताय।"</a:t>
            </a:r>
            <a:br>
              <a:rPr lang="en-US" altLang="en-US" sz="2800" b="1">
                <a:solidFill>
                  <a:srgbClr val="FFFF00"/>
                </a:solidFill>
              </a:rPr>
            </a:br>
            <a:r>
              <a:rPr lang="en-US" altLang="en-US" sz="2800" b="1">
                <a:solidFill>
                  <a:srgbClr val="FFFF00"/>
                </a:solidFill>
              </a:rPr>
              <a:t/>
            </a:r>
            <a:br>
              <a:rPr lang="en-US" altLang="en-US" sz="2800" b="1">
                <a:solidFill>
                  <a:srgbClr val="FFFF00"/>
                </a:solidFill>
              </a:rPr>
            </a:br>
            <a:r>
              <a:rPr lang="en-US" altLang="en-US" sz="2800" b="1">
                <a:solidFill>
                  <a:srgbClr val="98CC00"/>
                </a:solidFill>
              </a:rPr>
              <a:t>4) माया से सावधानता :-</a:t>
            </a:r>
            <a:br>
              <a:rPr lang="en-US" altLang="en-US" sz="2800" b="1">
                <a:solidFill>
                  <a:srgbClr val="98CC00"/>
                </a:solidFill>
              </a:rPr>
            </a:br>
            <a:r>
              <a:rPr lang="en-US" altLang="en-US" sz="2800" b="1">
                <a:solidFill>
                  <a:srgbClr val="FFFF00"/>
                </a:solidFill>
              </a:rPr>
              <a:t>"कबीर माया मोहिनी, मोहे जीव सुजान।</a:t>
            </a:r>
            <a:br>
              <a:rPr lang="en-US" altLang="en-US" sz="2800" b="1">
                <a:solidFill>
                  <a:srgbClr val="FFFF00"/>
                </a:solidFill>
              </a:rPr>
            </a:br>
            <a:r>
              <a:rPr lang="en-US" altLang="en-US" sz="2800" b="1">
                <a:solidFill>
                  <a:srgbClr val="FFFF00"/>
                </a:solidFill>
              </a:rPr>
              <a:t> भागा ही छूटे नहीं, भरि-भरि मारै बाण।।"</a:t>
            </a:r>
            <a:br>
              <a:rPr lang="en-US" altLang="en-US" sz="2800" b="1">
                <a:solidFill>
                  <a:srgbClr val="FFFF00"/>
                </a:solidFill>
              </a:rPr>
            </a:br>
            <a:r>
              <a:rPr lang="en-US" altLang="en-US" sz="2800" b="1">
                <a:solidFill>
                  <a:srgbClr val="FFFF00"/>
                </a:solidFill>
              </a:rPr>
              <a:t/>
            </a:r>
            <a:br>
              <a:rPr lang="en-US" altLang="en-US" sz="2800" b="1">
                <a:solidFill>
                  <a:srgbClr val="FFFF00"/>
                </a:solidFill>
              </a:rPr>
            </a:br>
            <a:r>
              <a:rPr lang="en-US" altLang="en-US" sz="2800" b="1">
                <a:solidFill>
                  <a:srgbClr val="98CC00"/>
                </a:solidFill>
              </a:rPr>
              <a:t>5) नारी के प्रति दृष्टिकोण :-</a:t>
            </a:r>
            <a:br>
              <a:rPr lang="en-US" altLang="en-US" sz="2800" b="1">
                <a:solidFill>
                  <a:srgbClr val="98CC00"/>
                </a:solidFill>
              </a:rPr>
            </a:br>
            <a:r>
              <a:rPr lang="en-US" altLang="en-US" sz="2800" b="1">
                <a:solidFill>
                  <a:srgbClr val="FFFF00"/>
                </a:solidFill>
              </a:rPr>
              <a:t>"पतिव्रता मैली भली, काली कुचित कुरूप।</a:t>
            </a:r>
            <a:br>
              <a:rPr lang="en-US" altLang="en-US" sz="2800" b="1">
                <a:solidFill>
                  <a:srgbClr val="FFFF00"/>
                </a:solidFill>
              </a:rPr>
            </a:br>
            <a:r>
              <a:rPr lang="en-US" altLang="en-US" sz="2800" b="1">
                <a:solidFill>
                  <a:srgbClr val="FFFF00"/>
                </a:solidFill>
              </a:rPr>
              <a:t> पतिव्रता के रूप पर, वारौ कोटी सरूप।।"</a:t>
            </a:r>
            <a:br>
              <a:rPr lang="en-US" altLang="en-US" sz="2800" b="1">
                <a:solidFill>
                  <a:srgbClr val="FFFF00"/>
                </a:solidFill>
              </a:rPr>
            </a:br>
            <a:r>
              <a:rPr lang="en-US" altLang="en-US" sz="2800" b="1">
                <a:solidFill>
                  <a:srgbClr val="FFFF00"/>
                </a:solidFill>
              </a:rPr>
              <a:t/>
            </a:r>
            <a:br>
              <a:rPr lang="en-US" altLang="en-US" sz="2800" b="1">
                <a:solidFill>
                  <a:srgbClr val="FFFF00"/>
                </a:solidFill>
              </a:rPr>
            </a:br>
            <a:r>
              <a:rPr lang="en-US" altLang="en-US" sz="2800" b="1">
                <a:solidFill>
                  <a:srgbClr val="98CC00"/>
                </a:solidFill>
              </a:rPr>
              <a:t>6) जाति-पाति के भेदभाव का विरोध :-</a:t>
            </a:r>
            <a:br>
              <a:rPr lang="en-US" altLang="en-US" sz="2800" b="1">
                <a:solidFill>
                  <a:srgbClr val="98CC00"/>
                </a:solidFill>
              </a:rPr>
            </a:br>
            <a:r>
              <a:rPr lang="en-US" altLang="en-US" sz="2800" b="1">
                <a:solidFill>
                  <a:srgbClr val="FFFF00"/>
                </a:solidFill>
              </a:rPr>
              <a:t>" जाति-पांति पूछे नहि कोई,</a:t>
            </a:r>
            <a:br>
              <a:rPr lang="en-US" altLang="en-US" sz="2800" b="1">
                <a:solidFill>
                  <a:srgbClr val="FFFF00"/>
                </a:solidFill>
              </a:rPr>
            </a:br>
            <a:r>
              <a:rPr lang="en-US" altLang="en-US" sz="2800" b="1">
                <a:solidFill>
                  <a:srgbClr val="FFFF00"/>
                </a:solidFill>
              </a:rPr>
              <a:t> हरि को भजे सो हरि का होई।"</a:t>
            </a:r>
            <a:endParaRPr lang="en-US" sz="2800" b="1">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30066"/>
        </a:solidFill>
        <a:effectLst/>
      </p:bgPr>
    </p:bg>
    <p:spTree>
      <p:nvGrpSpPr>
        <p:cNvPr id="1" name=""/>
        <p:cNvGrpSpPr/>
        <p:nvPr/>
      </p:nvGrpSpPr>
      <p:grpSpPr>
        <a:xfrm>
          <a:off x="0" y="0"/>
          <a:ext cx="0" cy="0"/>
          <a:chOff x="0" y="0"/>
          <a:chExt cx="0" cy="0"/>
        </a:xfrm>
      </p:grpSpPr>
      <p:sp>
        <p:nvSpPr>
          <p:cNvPr id="1048589" name="Title 1048588"/>
          <p:cNvSpPr>
            <a:spLocks noGrp="1"/>
          </p:cNvSpPr>
          <p:nvPr>
            <p:ph type="ctrTitle"/>
          </p:nvPr>
        </p:nvSpPr>
        <p:spPr>
          <a:xfrm>
            <a:off x="0" y="-193028"/>
            <a:ext cx="8894768" cy="6528755"/>
          </a:xfrm>
        </p:spPr>
        <p:txBody>
          <a:bodyPr/>
          <a:lstStyle/>
          <a:p>
            <a:r>
              <a:rPr lang="en-US" sz="2800" b="1">
                <a:solidFill>
                  <a:srgbClr val="99CCFF"/>
                </a:solidFill>
              </a:rPr>
              <a:t>7) रूढ़ियों और </a:t>
            </a:r>
            <a:r>
              <a:rPr lang="en-US" altLang="en-US" sz="2800" b="1">
                <a:solidFill>
                  <a:srgbClr val="99CCFF"/>
                </a:solidFill>
              </a:rPr>
              <a:t>आडम्</a:t>
            </a:r>
            <a:r>
              <a:rPr lang="en-US" sz="2800" b="1">
                <a:solidFill>
                  <a:srgbClr val="99CCFF"/>
                </a:solidFill>
              </a:rPr>
              <a:t>बरों का विरोध :-</a:t>
            </a:r>
            <a:br>
              <a:rPr lang="en-US" sz="2800" b="1">
                <a:solidFill>
                  <a:srgbClr val="99CCFF"/>
                </a:solidFill>
              </a:rPr>
            </a:br>
            <a:r>
              <a:rPr lang="en-US" sz="2800">
                <a:solidFill>
                  <a:srgbClr val="FFFF00"/>
                </a:solidFill>
              </a:rPr>
              <a:t>"पाहन पू</a:t>
            </a:r>
            <a:r>
              <a:rPr lang="en-US" altLang="en-US" sz="2800">
                <a:solidFill>
                  <a:srgbClr val="FFFF00"/>
                </a:solidFill>
              </a:rPr>
              <a:t>जै</a:t>
            </a:r>
            <a:r>
              <a:rPr lang="en-US" sz="2800">
                <a:solidFill>
                  <a:srgbClr val="FFFF00"/>
                </a:solidFill>
              </a:rPr>
              <a:t> हरि मिले तो मैं पूजू पहा</a:t>
            </a:r>
            <a:r>
              <a:rPr lang="en-US" altLang="en-US" sz="2800">
                <a:solidFill>
                  <a:srgbClr val="FFFF00"/>
                </a:solidFill>
              </a:rPr>
              <a:t>र</a:t>
            </a:r>
            <a:br>
              <a:rPr lang="en-US" altLang="en-US" sz="2800">
                <a:solidFill>
                  <a:srgbClr val="FFFF00"/>
                </a:solidFill>
              </a:rPr>
            </a:br>
            <a:r>
              <a:rPr lang="en-US" sz="2800">
                <a:solidFill>
                  <a:srgbClr val="FFFF00"/>
                </a:solidFill>
              </a:rPr>
              <a:t> ताते </a:t>
            </a:r>
            <a:r>
              <a:rPr lang="en-US" altLang="en-US" sz="2800">
                <a:solidFill>
                  <a:srgbClr val="FFFF00"/>
                </a:solidFill>
              </a:rPr>
              <a:t>ये</a:t>
            </a:r>
            <a:r>
              <a:rPr lang="en-US" sz="2800">
                <a:solidFill>
                  <a:srgbClr val="FFFF00"/>
                </a:solidFill>
              </a:rPr>
              <a:t> </a:t>
            </a:r>
            <a:r>
              <a:rPr lang="en-US" altLang="en-US" sz="2800">
                <a:solidFill>
                  <a:srgbClr val="FFFF00"/>
                </a:solidFill>
              </a:rPr>
              <a:t>चक्की</a:t>
            </a:r>
            <a:r>
              <a:rPr lang="en-US" sz="2800">
                <a:solidFill>
                  <a:srgbClr val="FFFF00"/>
                </a:solidFill>
              </a:rPr>
              <a:t> भली पीस खाए संसार</a:t>
            </a:r>
            <a:r>
              <a:rPr lang="en-US" altLang="en-US" sz="2800">
                <a:solidFill>
                  <a:srgbClr val="FFFF00"/>
                </a:solidFill>
              </a:rPr>
              <a:t>।"</a:t>
            </a:r>
            <a:br>
              <a:rPr lang="en-US" altLang="en-US" sz="2800">
                <a:solidFill>
                  <a:srgbClr val="FFFF00"/>
                </a:solidFill>
              </a:rPr>
            </a:br>
            <a:r>
              <a:rPr lang="en-US" altLang="en-US" sz="2800"/>
              <a:t/>
            </a:r>
            <a:br>
              <a:rPr lang="en-US" altLang="en-US" sz="2800"/>
            </a:br>
            <a:r>
              <a:rPr lang="en-US" altLang="en-US" sz="2800" b="1">
                <a:solidFill>
                  <a:srgbClr val="99CCFF"/>
                </a:solidFill>
              </a:rPr>
              <a:t>8) भजन तथा नामस्मरण :-</a:t>
            </a:r>
            <a:br>
              <a:rPr lang="en-US" altLang="en-US" sz="2800" b="1">
                <a:solidFill>
                  <a:srgbClr val="99CCFF"/>
                </a:solidFill>
              </a:rPr>
            </a:br>
            <a:r>
              <a:rPr lang="en-US" altLang="en-US" sz="2800">
                <a:solidFill>
                  <a:srgbClr val="FFFF00"/>
                </a:solidFill>
              </a:rPr>
              <a:t>"माला तो कर में फिरे, जीभ फिरे मुख माहीं।</a:t>
            </a:r>
            <a:br>
              <a:rPr lang="en-US" altLang="en-US" sz="2800">
                <a:solidFill>
                  <a:srgbClr val="FFFF00"/>
                </a:solidFill>
              </a:rPr>
            </a:br>
            <a:r>
              <a:rPr lang="en-US" altLang="en-US" sz="2800">
                <a:solidFill>
                  <a:srgbClr val="FFFF00"/>
                </a:solidFill>
              </a:rPr>
              <a:t> मनुवा तो चहुं दिसि फिरे, यह तो सुमिरन नाही।"</a:t>
            </a:r>
            <a:br>
              <a:rPr lang="en-US" altLang="en-US" sz="2800">
                <a:solidFill>
                  <a:srgbClr val="FFFF00"/>
                </a:solidFill>
              </a:rPr>
            </a:br>
            <a:r>
              <a:rPr lang="en-US" altLang="en-US" sz="2800"/>
              <a:t/>
            </a:r>
            <a:br>
              <a:rPr lang="en-US" altLang="en-US" sz="2800"/>
            </a:br>
            <a:r>
              <a:rPr lang="en-US" altLang="en-US" sz="2800" b="1">
                <a:solidFill>
                  <a:srgbClr val="99CCFF"/>
                </a:solidFill>
              </a:rPr>
              <a:t>9) शास्त्रज्ञान की अपेक्षा निजी अनुभूति पर बल:-</a:t>
            </a:r>
            <a:br>
              <a:rPr lang="en-US" altLang="en-US" sz="2800" b="1">
                <a:solidFill>
                  <a:srgbClr val="99CCFF"/>
                </a:solidFill>
              </a:rPr>
            </a:br>
            <a:r>
              <a:rPr lang="en-US" altLang="en-US" sz="2800">
                <a:solidFill>
                  <a:srgbClr val="FFFF00"/>
                </a:solidFill>
              </a:rPr>
              <a:t>"पोथी पढ़ि पढ़ि जग मुआ, पंडित भया न कोई।</a:t>
            </a:r>
            <a:br>
              <a:rPr lang="en-US" altLang="en-US" sz="2800">
                <a:solidFill>
                  <a:srgbClr val="FFFF00"/>
                </a:solidFill>
              </a:rPr>
            </a:br>
            <a:r>
              <a:rPr lang="en-US" altLang="en-US" sz="2800">
                <a:solidFill>
                  <a:srgbClr val="FFFF00"/>
                </a:solidFill>
              </a:rPr>
              <a:t> ढाई आखर प्रेम का, पढ़े सो पंडित होई।।"</a:t>
            </a:r>
            <a:br>
              <a:rPr lang="en-US" altLang="en-US" sz="2800">
                <a:solidFill>
                  <a:srgbClr val="FFFF00"/>
                </a:solidFill>
              </a:rPr>
            </a:br>
            <a:r>
              <a:rPr lang="en-US" altLang="en-US" sz="2800"/>
              <a:t/>
            </a:r>
            <a:br>
              <a:rPr lang="en-US" altLang="en-US" sz="2800"/>
            </a:br>
            <a:r>
              <a:rPr lang="en-US" altLang="en-US" sz="2800" b="1">
                <a:solidFill>
                  <a:srgbClr val="99CCFF"/>
                </a:solidFill>
              </a:rPr>
              <a:t>10) रहस्यवाद :-</a:t>
            </a:r>
            <a:br>
              <a:rPr lang="en-US" altLang="en-US" sz="2800" b="1">
                <a:solidFill>
                  <a:srgbClr val="99CCFF"/>
                </a:solidFill>
              </a:rPr>
            </a:br>
            <a:r>
              <a:rPr lang="en-US" altLang="en-US" sz="2800">
                <a:solidFill>
                  <a:srgbClr val="FFFF00"/>
                </a:solidFill>
              </a:rPr>
              <a:t>"जल में कुम्भ कुम्भ में जल है, भीतर बाहर पानी।</a:t>
            </a:r>
            <a:br>
              <a:rPr lang="en-US" altLang="en-US" sz="2800">
                <a:solidFill>
                  <a:srgbClr val="FFFF00"/>
                </a:solidFill>
              </a:rPr>
            </a:br>
            <a:r>
              <a:rPr lang="en-US" altLang="en-US" sz="2800">
                <a:solidFill>
                  <a:srgbClr val="FFFF00"/>
                </a:solidFill>
              </a:rPr>
              <a:t> फूटा कुम्भ जल जलहिं समाना, यह तत कथौं गयानी।।"</a:t>
            </a:r>
            <a:r>
              <a:rPr lang="en-US" altLang="en-US" sz="2800"/>
              <a:t> </a:t>
            </a:r>
            <a:endParaRPr 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1048590" name="Title 1048589"/>
          <p:cNvSpPr>
            <a:spLocks noGrp="1"/>
          </p:cNvSpPr>
          <p:nvPr>
            <p:ph type="ctrTitle"/>
          </p:nvPr>
        </p:nvSpPr>
        <p:spPr>
          <a:xfrm>
            <a:off x="133769" y="264456"/>
            <a:ext cx="8639436" cy="6332075"/>
          </a:xfrm>
        </p:spPr>
        <p:txBody>
          <a:bodyPr>
            <a:normAutofit fontScale="90000"/>
          </a:bodyPr>
          <a:lstStyle/>
          <a:p>
            <a:r>
              <a:rPr lang="en-US" sz="2800" b="1">
                <a:solidFill>
                  <a:srgbClr val="330066"/>
                </a:solidFill>
              </a:rPr>
              <a:t>11) लोक संग्रह की भावना :-</a:t>
            </a:r>
            <a:br>
              <a:rPr lang="en-US" sz="2800" b="1">
                <a:solidFill>
                  <a:srgbClr val="330066"/>
                </a:solidFill>
              </a:rPr>
            </a:br>
            <a:r>
              <a:rPr lang="en-US" sz="2800" b="1">
                <a:solidFill>
                  <a:srgbClr val="FFE5E5"/>
                </a:solidFill>
              </a:rPr>
              <a:t>नाथ पंछियों की भांति संत योगी नहीं थे</a:t>
            </a:r>
            <a:r>
              <a:rPr lang="en-US" altLang="en-US" sz="2800" b="1">
                <a:solidFill>
                  <a:srgbClr val="FFE5E5"/>
                </a:solidFill>
              </a:rPr>
              <a:t>।</a:t>
            </a:r>
            <a:r>
              <a:rPr lang="en-US" sz="2800" b="1">
                <a:solidFill>
                  <a:srgbClr val="FFE5E5"/>
                </a:solidFill>
              </a:rPr>
              <a:t> उनका पारिवारिक जीवन था इनकी साधना </a:t>
            </a:r>
            <a:r>
              <a:rPr lang="en-US" altLang="en-US" sz="2800" b="1">
                <a:solidFill>
                  <a:srgbClr val="FFE5E5"/>
                </a:solidFill>
              </a:rPr>
              <a:t>वै</a:t>
            </a:r>
            <a:r>
              <a:rPr lang="en-US" sz="2800" b="1">
                <a:solidFill>
                  <a:srgbClr val="FFE5E5"/>
                </a:solidFill>
              </a:rPr>
              <a:t>यक्तिकता की अपेक्षा सामाजिक अधिक है आत्म शुद्धिपर </a:t>
            </a:r>
            <a:r>
              <a:rPr lang="en-US" altLang="en-US" sz="2800" b="1">
                <a:solidFill>
                  <a:srgbClr val="FFE5E5"/>
                </a:solidFill>
              </a:rPr>
              <a:t>ब</a:t>
            </a:r>
            <a:r>
              <a:rPr lang="en-US" sz="2800" b="1">
                <a:solidFill>
                  <a:srgbClr val="FFE5E5"/>
                </a:solidFill>
              </a:rPr>
              <a:t>ल </a:t>
            </a:r>
            <a:r>
              <a:rPr lang="en-US" altLang="en-US" sz="2800" b="1">
                <a:solidFill>
                  <a:srgbClr val="FFE5E5"/>
                </a:solidFill>
              </a:rPr>
              <a:t>ये </a:t>
            </a:r>
            <a:r>
              <a:rPr lang="en-US" sz="2800" b="1">
                <a:solidFill>
                  <a:srgbClr val="FFE5E5"/>
                </a:solidFill>
              </a:rPr>
              <a:t>क</a:t>
            </a:r>
            <a:r>
              <a:rPr lang="en-US" altLang="en-US" sz="2800" b="1">
                <a:solidFill>
                  <a:srgbClr val="FFE5E5"/>
                </a:solidFill>
              </a:rPr>
              <a:t>वि ही</a:t>
            </a:r>
            <a:r>
              <a:rPr lang="en-US" sz="2800" b="1">
                <a:solidFill>
                  <a:srgbClr val="FFE5E5"/>
                </a:solidFill>
              </a:rPr>
              <a:t> नहीं समाज सुधारक भी हैं </a:t>
            </a:r>
            <a:r>
              <a:rPr lang="en-US" altLang="en-US" sz="2800" b="1">
                <a:solidFill>
                  <a:srgbClr val="FFE5E5"/>
                </a:solidFill>
              </a:rPr>
              <a:t>।</a:t>
            </a:r>
            <a:r>
              <a:rPr lang="en-US" sz="2800" b="1">
                <a:solidFill>
                  <a:srgbClr val="FFE5E5"/>
                </a:solidFill>
              </a:rPr>
              <a:t>लोक संग्रह की भावना इनके काव्य में </a:t>
            </a:r>
            <a:r>
              <a:rPr lang="en-US" altLang="en-US" sz="2800" b="1">
                <a:solidFill>
                  <a:srgbClr val="FFE5E5"/>
                </a:solidFill>
              </a:rPr>
              <a:t>है।</a:t>
            </a:r>
            <a:br>
              <a:rPr lang="en-US" altLang="en-US" sz="2800" b="1">
                <a:solidFill>
                  <a:srgbClr val="FFE5E5"/>
                </a:solidFill>
              </a:rPr>
            </a:br>
            <a:r>
              <a:rPr lang="en-US" altLang="en-US" sz="2800" b="1">
                <a:solidFill>
                  <a:srgbClr val="330066"/>
                </a:solidFill>
              </a:rPr>
              <a:t>12) रस योजना :-</a:t>
            </a:r>
            <a:br>
              <a:rPr lang="en-US" altLang="en-US" sz="2800" b="1">
                <a:solidFill>
                  <a:srgbClr val="330066"/>
                </a:solidFill>
              </a:rPr>
            </a:br>
            <a:r>
              <a:rPr lang="en-US" altLang="en-US" sz="2800" b="1">
                <a:solidFill>
                  <a:srgbClr val="FFE5E5"/>
                </a:solidFill>
              </a:rPr>
              <a:t>शांत रस प्रमुख इसके अलावा अद्भुत रस शृंगार रस आदि का चित्रण हुआ है।</a:t>
            </a:r>
            <a:br>
              <a:rPr lang="en-US" altLang="en-US" sz="2800" b="1">
                <a:solidFill>
                  <a:srgbClr val="FFE5E5"/>
                </a:solidFill>
              </a:rPr>
            </a:br>
            <a:r>
              <a:rPr lang="en-US" altLang="en-US" sz="2800" b="1"/>
              <a:t/>
            </a:r>
            <a:br>
              <a:rPr lang="en-US" altLang="en-US" sz="2800" b="1"/>
            </a:br>
            <a:r>
              <a:rPr lang="en-US" altLang="en-US" sz="2800" b="1">
                <a:solidFill>
                  <a:srgbClr val="330066"/>
                </a:solidFill>
              </a:rPr>
              <a:t>13) अलंकार :-</a:t>
            </a:r>
            <a:br>
              <a:rPr lang="en-US" altLang="en-US" sz="2800" b="1">
                <a:solidFill>
                  <a:srgbClr val="330066"/>
                </a:solidFill>
              </a:rPr>
            </a:br>
            <a:r>
              <a:rPr lang="en-US" altLang="en-US" sz="2800" b="1">
                <a:solidFill>
                  <a:srgbClr val="FFE5E5"/>
                </a:solidFill>
              </a:rPr>
              <a:t>उपमा, रूपक, श्लेश आदि अलंकारों के साथ-साथ अनुप्रास, यमक आदि का प्रयोग हुआ है।</a:t>
            </a:r>
            <a:br>
              <a:rPr lang="en-US" altLang="en-US" sz="2800" b="1">
                <a:solidFill>
                  <a:srgbClr val="FFE5E5"/>
                </a:solidFill>
              </a:rPr>
            </a:br>
            <a:r>
              <a:rPr lang="en-US" altLang="en-US" sz="2800" b="1">
                <a:solidFill>
                  <a:srgbClr val="FFFF00"/>
                </a:solidFill>
              </a:rPr>
              <a:t>रुपक -  "नैनन की करि कोठरी, पुतली पलंग बिछाय।</a:t>
            </a:r>
            <a:br>
              <a:rPr lang="en-US" altLang="en-US" sz="2800" b="1">
                <a:solidFill>
                  <a:srgbClr val="FFFF00"/>
                </a:solidFill>
              </a:rPr>
            </a:br>
            <a:r>
              <a:rPr lang="en-US" altLang="en-US" sz="2800" b="1">
                <a:solidFill>
                  <a:srgbClr val="FFFF00"/>
                </a:solidFill>
              </a:rPr>
              <a:t> पलकों की चिक डारिकै पिय को लेई रिझाय।</a:t>
            </a:r>
            <a:br>
              <a:rPr lang="en-US" altLang="en-US" sz="2800" b="1">
                <a:solidFill>
                  <a:srgbClr val="FFFF00"/>
                </a:solidFill>
              </a:rPr>
            </a:br>
            <a:r>
              <a:rPr lang="en-US" altLang="en-US" sz="2800" b="1">
                <a:solidFill>
                  <a:srgbClr val="330066"/>
                </a:solidFill>
              </a:rPr>
              <a:t>14) छन्द :-</a:t>
            </a:r>
            <a:br>
              <a:rPr lang="en-US" altLang="en-US" sz="2800" b="1">
                <a:solidFill>
                  <a:srgbClr val="330066"/>
                </a:solidFill>
              </a:rPr>
            </a:br>
            <a:r>
              <a:rPr lang="en-US" altLang="en-US" sz="2800" b="1">
                <a:solidFill>
                  <a:srgbClr val="FFE5E5"/>
                </a:solidFill>
              </a:rPr>
              <a:t>दोहा, चौपाई, रमैनी, कवित्त, सवैया आदि छंदों का प्रयोग मिलता है।</a:t>
            </a:r>
            <a:br>
              <a:rPr lang="en-US" altLang="en-US" sz="2800" b="1">
                <a:solidFill>
                  <a:srgbClr val="FFE5E5"/>
                </a:solidFill>
              </a:rPr>
            </a:br>
            <a:r>
              <a:rPr lang="en-US" altLang="en-US" sz="2800" b="1">
                <a:solidFill>
                  <a:srgbClr val="330066"/>
                </a:solidFill>
              </a:rPr>
              <a:t>15) भाषा :-</a:t>
            </a:r>
            <a:br>
              <a:rPr lang="en-US" altLang="en-US" sz="2800" b="1">
                <a:solidFill>
                  <a:srgbClr val="330066"/>
                </a:solidFill>
              </a:rPr>
            </a:br>
            <a:r>
              <a:rPr lang="en-US" altLang="en-US" sz="2800" b="1">
                <a:solidFill>
                  <a:srgbClr val="FFE5E5"/>
                </a:solidFill>
              </a:rPr>
              <a:t>घुमक्कड़ प्रवृत्ति के कारण अनेक भाषाओं के शब्द आए हैं जिसे सधुक्कड़ी भाषा कहा गया। इसमें ब्रज, अवधि, खड़ीबोली, राजस्थानी, पंजाबी, पूर्वी हिंदी, फारसी, अरबी आदि के शब्द। मुख्य रूप से मुक्तक शैली का प्रयोग हुआ है।</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1048591" name="Title 1048590"/>
          <p:cNvSpPr>
            <a:spLocks noGrp="1"/>
          </p:cNvSpPr>
          <p:nvPr>
            <p:ph type="ctrTitle"/>
          </p:nvPr>
        </p:nvSpPr>
        <p:spPr>
          <a:xfrm>
            <a:off x="233397" y="-629881"/>
            <a:ext cx="8677207" cy="6336691"/>
          </a:xfrm>
        </p:spPr>
        <p:txBody>
          <a:bodyPr/>
          <a:lstStyle/>
          <a:p>
            <a:r>
              <a:rPr lang="en-US" altLang="en-US" sz="3600">
                <a:solidFill>
                  <a:srgbClr val="98CC00"/>
                </a:solidFill>
              </a:rPr>
              <a:t>निष्कर्ष :-</a:t>
            </a:r>
            <a:br>
              <a:rPr lang="en-US" altLang="en-US" sz="3600">
                <a:solidFill>
                  <a:srgbClr val="98CC00"/>
                </a:solidFill>
              </a:rPr>
            </a:br>
            <a:r>
              <a:rPr lang="en-US" altLang="en-US" sz="2800">
                <a:solidFill>
                  <a:srgbClr val="99CCFF"/>
                </a:solidFill>
              </a:rPr>
              <a:t>संत साहित्य सामाजिक, धार्मिक तथा साहित्यिक दृष्टि से अत्यंत महत्वपूर्ण है। जिस युग में ये कवि थें वह अज्ञान, अशिक्षा और अनैतिकता का युग था। संत साहित्य पर सिद्ध, नाथ, वैष्णव, इस्लाम ,सूफी एवं महाराष्ट्र के संप्रदायों का प्रभाव पड़ा है। इन्होंने निर्गुण ईश्वर की प्राप्ति के लिए ज्ञान और भक्ति दोनों को महत्वपूर्ण माना। संत कबीर, नामदेव, त्रिलोचन, रामानंद, धन्ना, पीपा, रविदास आदि ज्ञानमार्गी शाखा के प्रमुख कवि हैं।</a:t>
            </a:r>
            <a:br>
              <a:rPr lang="en-US" altLang="en-US" sz="2800">
                <a:solidFill>
                  <a:srgbClr val="99CCFF"/>
                </a:solidFill>
              </a:rPr>
            </a:br>
            <a:r>
              <a:rPr lang="en-US" altLang="en-US" sz="2800">
                <a:solidFill>
                  <a:srgbClr val="99CCFF"/>
                </a:solidFill>
              </a:rPr>
              <a:t/>
            </a:r>
            <a:br>
              <a:rPr lang="en-US" altLang="en-US" sz="2800">
                <a:solidFill>
                  <a:srgbClr val="99CCFF"/>
                </a:solidFill>
              </a:rPr>
            </a:br>
            <a:r>
              <a:rPr lang="en-US" altLang="en-US" sz="2800">
                <a:solidFill>
                  <a:srgbClr val="99CCFF"/>
                </a:solidFill>
              </a:rPr>
              <a:t/>
            </a:r>
            <a:br>
              <a:rPr lang="en-US" altLang="en-US" sz="2800">
                <a:solidFill>
                  <a:srgbClr val="99CCFF"/>
                </a:solidFill>
              </a:rPr>
            </a:br>
            <a:r>
              <a:rPr lang="en-US" altLang="en-US" sz="2800">
                <a:solidFill>
                  <a:srgbClr val="99CCFF"/>
                </a:solidFill>
              </a:rPr>
              <a:t/>
            </a:r>
            <a:br>
              <a:rPr lang="en-US" altLang="en-US" sz="2800">
                <a:solidFill>
                  <a:srgbClr val="99CCFF"/>
                </a:solidFill>
              </a:rPr>
            </a:br>
            <a:r>
              <a:rPr lang="en-US" altLang="en-US" sz="5400" b="1" i="1">
                <a:solidFill>
                  <a:srgbClr val="FFFF00"/>
                </a:solidFill>
              </a:rPr>
              <a:t>धन्यवाद !!</a:t>
            </a:r>
            <a:br>
              <a:rPr lang="en-US" altLang="en-US" sz="5400" b="1" i="1">
                <a:solidFill>
                  <a:srgbClr val="FFFF00"/>
                </a:solidFill>
              </a:rPr>
            </a:br>
            <a:r>
              <a:rPr lang="en-US" altLang="en-US" sz="2800">
                <a:solidFill>
                  <a:srgbClr val="99CCFF"/>
                </a:solidFill>
              </a:rPr>
              <a:t> </a:t>
            </a:r>
            <a:r>
              <a:rPr lang="en-US" altLang="en-US"/>
              <a:t> </a:t>
            </a:r>
            <a:endParaRPr lang="en-US"/>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Words>
  <Application>Microsoft Office PowerPoint</Application>
  <PresentationFormat>On-screen Show (4:3)</PresentationFormat>
  <Paragraphs>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宋体</vt:lpstr>
      <vt:lpstr>Arial</vt:lpstr>
      <vt:lpstr>Calibri</vt:lpstr>
      <vt:lpstr>Calibri Light</vt:lpstr>
      <vt:lpstr>Office Theme</vt:lpstr>
      <vt:lpstr>शिवजागृति वरिष्ठ महाविद्यालय, नलेगांव  ता. चाकुर जि. लातूर   बी.ए.तृतीय वर्ष हिंदी  हिन्दी साहित्य का इतिहास  प्रश्नपत्र क्रमांक - IX   सत्र - V                                   - प्रो.डॉ.बालाजी भुरे                                                    अध्यक्ष,हिन्दी विभाग भक्ति-काल :- अ)निर्गुण-भक्ति काव्य     ब)सगुण-भक्ति काव्य   अ) निर्गुण-भक्ति काव्य :-    </vt:lpstr>
      <vt:lpstr>निर्गुण-भक्ति "जाका मुंह माथा नाही, नाही रूप अरूप।  पुहुप गंद तै पातरा, ऐसा तत अनूप।।"  निर्गुण भक्ति काव्य के दो भेद :-  अ)ज्ञानमार्गी शाखा ब) प्रेम मार्गी शाखा अ) ज्ञानाश्रयी शाखा : ऋग्वेद में सत् शब्द का प्रयोग ब्रम्ह के लिए, तत्पश्चात अच्छे भाव या अच्छे कर्मों के लिए, सत् अर्थात अच्छा और असत् अर्थात बुरा, सन्त - "स्वयं दुख को सहकर भी दूसरों की भलाई करना, अपनी निंदा सुनकर बुरा न मानना और यश पाकर फूल न उठना, शत्रु को भी मित्र जानना ऐसे गुण जिनमें होते हैं, उन्हें संत कहते हैं।" भक्ति का आधार ज्ञान, आध्यात्मिक विषयों की अभिव्यक्ति, निजी अनुभूति पर बल, जनभाषा का आधार। ज्ञानाश्रई शाखा की काव्य प्रवृत्तियां :-  1)  निर्गुण ईश्वर में विश्वास :-  "निर्गुण राम जपहु रे भाई,  अविगत की गति लखि न जाई।"  </vt:lpstr>
      <vt:lpstr>2) अवतारवाद का विरोध :- "अक्षय पुरुष एक पेड़ है, निरंजन बाकी डार।  त्रिदेवा शाखा भये, पात भया संसार।।"  3) सद्गुरु का महत्व :- " गुरु गोविंद दोऊ खड़े, काके लागू पाय।  बलिहारी गुरु आपणै, जिन गोविंद दियो बताय।"  4) माया से सावधानता :- "कबीर माया मोहिनी, मोहे जीव सुजान।  भागा ही छूटे नहीं, भरि-भरि मारै बाण।।"  5) नारी के प्रति दृष्टिकोण :- "पतिव्रता मैली भली, काली कुचित कुरूप।  पतिव्रता के रूप पर, वारौ कोटी सरूप।।"  6) जाति-पाति के भेदभाव का विरोध :- " जाति-पांति पूछे नहि कोई,  हरि को भजे सो हरि का होई।"</vt:lpstr>
      <vt:lpstr>7) रूढ़ियों और आडम्बरों का विरोध :- "पाहन पूजै हरि मिले तो मैं पूजू पहार  ताते ये चक्की भली पीस खाए संसार।"  8) भजन तथा नामस्मरण :- "माला तो कर में फिरे, जीभ फिरे मुख माहीं।  मनुवा तो चहुं दिसि फिरे, यह तो सुमिरन नाही।"  9) शास्त्रज्ञान की अपेक्षा निजी अनुभूति पर बल:- "पोथी पढ़ि पढ़ि जग मुआ, पंडित भया न कोई।  ढाई आखर प्रेम का, पढ़े सो पंडित होई।।"  10) रहस्यवाद :- "जल में कुम्भ कुम्भ में जल है, भीतर बाहर पानी।  फूटा कुम्भ जल जलहिं समाना, यह तत कथौं गयानी।।" </vt:lpstr>
      <vt:lpstr>11) लोक संग्रह की भावना :- नाथ पंछियों की भांति संत योगी नहीं थे। उनका पारिवारिक जीवन था इनकी साधना वैयक्तिकता की अपेक्षा सामाजिक अधिक है आत्म शुद्धिपर बल ये कवि ही नहीं समाज सुधारक भी हैं ।लोक संग्रह की भावना इनके काव्य में है। 12) रस योजना :- शांत रस प्रमुख इसके अलावा अद्भुत रस शृंगार रस आदि का चित्रण हुआ है।  13) अलंकार :- उपमा, रूपक, श्लेश आदि अलंकारों के साथ-साथ अनुप्रास, यमक आदि का प्रयोग हुआ है। रुपक -  "नैनन की करि कोठरी, पुतली पलंग बिछाय।  पलकों की चिक डारिकै पिय को लेई रिझाय। 14) छन्द :- दोहा, चौपाई, रमैनी, कवित्त, सवैया आदि छंदों का प्रयोग मिलता है। 15) भाषा :- घुमक्कड़ प्रवृत्ति के कारण अनेक भाषाओं के शब्द आए हैं जिसे सधुक्कड़ी भाषा कहा गया। इसमें ब्रज, अवधि, खड़ीबोली, राजस्थानी, पंजाबी, पूर्वी हिंदी, फारसी, अरबी आदि के शब्द। मुख्य रूप से मुक्तक शैली का प्रयोग हुआ है।</vt:lpstr>
      <vt:lpstr>निष्कर्ष :- संत साहित्य सामाजिक, धार्मिक तथा साहित्यिक दृष्टि से अत्यंत महत्वपूर्ण है। जिस युग में ये कवि थें वह अज्ञान, अशिक्षा और अनैतिकता का युग था। संत साहित्य पर सिद्ध, नाथ, वैष्णव, इस्लाम ,सूफी एवं महाराष्ट्र के संप्रदायों का प्रभाव पड़ा है। इन्होंने निर्गुण ईश्वर की प्राप्ति के लिए ज्ञान और भक्ति दोनों को महत्वपूर्ण माना। संत कबीर, नामदेव, त्रिलोचन, रामानंद, धन्ना, पीपा, रविदास आदि ज्ञानमार्गी शाखा के प्रमुख कवि हैं।    धन्यवाद !!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शिवजागृति वरिष्ठ महाविद्यालय, नलेगांव  ता. चाकुर जि. लातूर   बी.ए.तृतीय वर्ष हिंदी  हिन्दी साहित्य का इतिहास  प्रश्नपत्र क्रमांक - IX   सत्र - V                                   - प्रो.डॉ.बालाजी भुरे                                                    अध्यक्ष,हिन्दी विभाग भक्ति-काल :- अ)निर्गुण-भक्ति काव्य     ब)सगुण-भक्ति काव्य   अ) निर्गुण-भक्ति काव्य :-    </dc:title>
  <dc:creator>Moto E (4) Plus</dc:creator>
  <cp:lastModifiedBy>Microsoft</cp:lastModifiedBy>
  <cp:revision>1</cp:revision>
  <dcterms:created xsi:type="dcterms:W3CDTF">2015-05-09T15:30:45Z</dcterms:created>
  <dcterms:modified xsi:type="dcterms:W3CDTF">2021-02-18T16:53:09Z</dcterms:modified>
</cp:coreProperties>
</file>