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70" r:id="rId2"/>
    <p:sldId id="269" r:id="rId3"/>
    <p:sldId id="261" r:id="rId4"/>
    <p:sldId id="257" r:id="rId5"/>
    <p:sldId id="262" r:id="rId6"/>
    <p:sldId id="263" r:id="rId7"/>
    <p:sldId id="258" r:id="rId8"/>
    <p:sldId id="264" r:id="rId9"/>
    <p:sldId id="265" r:id="rId10"/>
    <p:sldId id="266" r:id="rId11"/>
    <p:sldId id="267" r:id="rId12"/>
    <p:sldId id="268"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5921670F-591C-4D5C-88E9-D88DF7A4B6F8}" type="datetimeFigureOut">
              <a:rPr lang="en-US" smtClean="0"/>
              <a:pPr/>
              <a:t>4/3/2021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5E984DB4-30EE-482A-809C-DABE84CCCF02}"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med" advTm="10000">
    <p:wipe dir="r"/>
    <p:sndAc>
      <p:stSnd>
        <p:snd r:embed="rId1" name="chimes.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21670F-591C-4D5C-88E9-D88DF7A4B6F8}" type="datetimeFigureOut">
              <a:rPr lang="en-US" smtClean="0"/>
              <a:pPr/>
              <a:t>4/3/2021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984DB4-30EE-482A-809C-DABE84CCCF02}" type="slidenum">
              <a:rPr lang="en-US" smtClean="0"/>
              <a:pPr/>
              <a:t>‹#›</a:t>
            </a:fld>
            <a:endParaRPr lang="en-US"/>
          </a:p>
        </p:txBody>
      </p:sp>
    </p:spTree>
  </p:cSld>
  <p:clrMapOvr>
    <a:masterClrMapping/>
  </p:clrMapOvr>
  <p:transition spd="med" advTm="10000">
    <p:wipe dir="r"/>
    <p:sndAc>
      <p:stSnd>
        <p:snd r:embed="rId1" name="chimes.wav"/>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21670F-591C-4D5C-88E9-D88DF7A4B6F8}" type="datetimeFigureOut">
              <a:rPr lang="en-US" smtClean="0"/>
              <a:pPr/>
              <a:t>4/3/2021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984DB4-30EE-482A-809C-DABE84CCCF02}" type="slidenum">
              <a:rPr lang="en-US" smtClean="0"/>
              <a:pPr/>
              <a:t>‹#›</a:t>
            </a:fld>
            <a:endParaRPr lang="en-US"/>
          </a:p>
        </p:txBody>
      </p:sp>
    </p:spTree>
  </p:cSld>
  <p:clrMapOvr>
    <a:masterClrMapping/>
  </p:clrMapOvr>
  <p:transition spd="med" advTm="10000">
    <p:wipe dir="r"/>
    <p:sndAc>
      <p:stSnd>
        <p:snd r:embed="rId1" name="chimes.wav"/>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21670F-591C-4D5C-88E9-D88DF7A4B6F8}" type="datetimeFigureOut">
              <a:rPr lang="en-US" smtClean="0"/>
              <a:pPr/>
              <a:t>4/3/2021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984DB4-30EE-482A-809C-DABE84CCCF02}" type="slidenum">
              <a:rPr lang="en-US" smtClean="0"/>
              <a:pPr/>
              <a:t>‹#›</a:t>
            </a:fld>
            <a:endParaRPr lang="en-US"/>
          </a:p>
        </p:txBody>
      </p:sp>
    </p:spTree>
  </p:cSld>
  <p:clrMapOvr>
    <a:masterClrMapping/>
  </p:clrMapOvr>
  <p:transition spd="med" advTm="10000">
    <p:wipe dir="r"/>
    <p:sndAc>
      <p:stSnd>
        <p:snd r:embed="rId1" name="chimes.wav"/>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921670F-591C-4D5C-88E9-D88DF7A4B6F8}" type="datetimeFigureOut">
              <a:rPr lang="en-US" smtClean="0"/>
              <a:pPr/>
              <a:t>4/3/2021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E984DB4-30EE-482A-809C-DABE84CCCF02}"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spd="med" advTm="10000">
    <p:wipe dir="r"/>
    <p:sndAc>
      <p:stSnd>
        <p:snd r:embed="rId1" name="chimes.wav"/>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921670F-591C-4D5C-88E9-D88DF7A4B6F8}" type="datetimeFigureOut">
              <a:rPr lang="en-US" smtClean="0"/>
              <a:pPr/>
              <a:t>4/3/2021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E984DB4-30EE-482A-809C-DABE84CCCF02}" type="slidenum">
              <a:rPr lang="en-US" smtClean="0"/>
              <a:pPr/>
              <a:t>‹#›</a:t>
            </a:fld>
            <a:endParaRPr lang="en-US"/>
          </a:p>
        </p:txBody>
      </p:sp>
    </p:spTree>
  </p:cSld>
  <p:clrMapOvr>
    <a:masterClrMapping/>
  </p:clrMapOvr>
  <p:transition spd="med" advTm="10000">
    <p:wipe dir="r"/>
    <p:sndAc>
      <p:stSnd>
        <p:snd r:embed="rId1" name="chimes.wav"/>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921670F-591C-4D5C-88E9-D88DF7A4B6F8}" type="datetimeFigureOut">
              <a:rPr lang="en-US" smtClean="0"/>
              <a:pPr/>
              <a:t>4/3/2021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E984DB4-30EE-482A-809C-DABE84CCCF02}" type="slidenum">
              <a:rPr lang="en-US" smtClean="0"/>
              <a:pPr/>
              <a:t>‹#›</a:t>
            </a:fld>
            <a:endParaRPr lang="en-US"/>
          </a:p>
        </p:txBody>
      </p:sp>
    </p:spTree>
  </p:cSld>
  <p:clrMapOvr>
    <a:masterClrMapping/>
  </p:clrMapOvr>
  <p:transition spd="med" advTm="10000">
    <p:wipe dir="r"/>
    <p:sndAc>
      <p:stSnd>
        <p:snd r:embed="rId1" name="chimes.wav"/>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921670F-591C-4D5C-88E9-D88DF7A4B6F8}" type="datetimeFigureOut">
              <a:rPr lang="en-US" smtClean="0"/>
              <a:pPr/>
              <a:t>4/3/2021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E984DB4-30EE-482A-809C-DABE84CCCF02}" type="slidenum">
              <a:rPr lang="en-US" smtClean="0"/>
              <a:pPr/>
              <a:t>‹#›</a:t>
            </a:fld>
            <a:endParaRPr lang="en-US"/>
          </a:p>
        </p:txBody>
      </p:sp>
    </p:spTree>
  </p:cSld>
  <p:clrMapOvr>
    <a:masterClrMapping/>
  </p:clrMapOvr>
  <p:transition spd="med" advTm="10000">
    <p:wipe dir="r"/>
    <p:sndAc>
      <p:stSnd>
        <p:snd r:embed="rId1" name="chimes.wav"/>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921670F-591C-4D5C-88E9-D88DF7A4B6F8}" type="datetimeFigureOut">
              <a:rPr lang="en-US" smtClean="0"/>
              <a:pPr/>
              <a:t>4/3/2021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E984DB4-30EE-482A-809C-DABE84CCCF02}"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spd="med" advTm="10000">
    <p:wipe dir="r"/>
    <p:sndAc>
      <p:stSnd>
        <p:snd r:embed="rId1" name="chimes.wav"/>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921670F-591C-4D5C-88E9-D88DF7A4B6F8}" type="datetimeFigureOut">
              <a:rPr lang="en-US" smtClean="0"/>
              <a:pPr/>
              <a:t>4/3/2021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E984DB4-30EE-482A-809C-DABE84CCCF02}" type="slidenum">
              <a:rPr lang="en-US" smtClean="0"/>
              <a:pPr/>
              <a:t>‹#›</a:t>
            </a:fld>
            <a:endParaRPr lang="en-US"/>
          </a:p>
        </p:txBody>
      </p:sp>
    </p:spTree>
  </p:cSld>
  <p:clrMapOvr>
    <a:masterClrMapping/>
  </p:clrMapOvr>
  <p:transition spd="med" advTm="10000">
    <p:wipe dir="r"/>
    <p:sndAc>
      <p:stSnd>
        <p:snd r:embed="rId1" name="chimes.wav"/>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5921670F-591C-4D5C-88E9-D88DF7A4B6F8}" type="datetimeFigureOut">
              <a:rPr lang="en-US" smtClean="0"/>
              <a:pPr/>
              <a:t>4/3/2021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E984DB4-30EE-482A-809C-DABE84CCCF02}"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spd="med" advTm="10000">
    <p:wipe dir="r"/>
    <p:sndAc>
      <p:stSnd>
        <p:snd r:embed="rId1" name="chimes.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921670F-591C-4D5C-88E9-D88DF7A4B6F8}" type="datetimeFigureOut">
              <a:rPr lang="en-US" smtClean="0"/>
              <a:pPr/>
              <a:t>4/3/2021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E984DB4-30EE-482A-809C-DABE84CCCF02}"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advTm="10000">
    <p:wipe dir="r"/>
    <p:sndAc>
      <p:stSnd>
        <p:snd r:embed="rId13" name="chimes.wav"/>
      </p:stSnd>
    </p:sndAc>
  </p:transition>
  <p:timing>
    <p:tnLst>
      <p:par>
        <p:cTn id="1" dur="indefinite" restart="never" nodeType="tmRoot"/>
      </p:par>
    </p:tnLst>
  </p:timing>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r.wikipedia.org/w/index.php?title=%E0%A4%98%E0%A4%9F%E0%A4%95&amp;action=edit&amp;redlink=1" TargetMode="External"/><Relationship Id="rId2" Type="http://schemas.openxmlformats.org/officeDocument/2006/relationships/audio" Target="../media/audio1.wav"/><Relationship Id="rId1" Type="http://schemas.openxmlformats.org/officeDocument/2006/relationships/slideLayout" Target="../slideLayouts/slideLayout1.xml"/><Relationship Id="rId4" Type="http://schemas.openxmlformats.org/officeDocument/2006/relationships/hyperlink" Target="https://mr.wikipedia.org/wiki/%E0%A4%96%E0%A4%A8%E0%A4%BF%E0%A4%9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r.wikipedia.org/w/index.php?title=%E0%A4%AE%E0%A4%B9%E0%A4%BE%E0%A4%B8%E0%A4%BE%E0%A4%97%E0%A4%B0%E0%A4%BE%E0%A4%82%E0%A4%9A%E0%A5%8D%E0%A4%AF%E0%A4%BE&amp;action=edit&amp;redlink=1" TargetMode="Externa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srcRect/>
          <a:stretch>
            <a:fillRect/>
          </a:stretch>
        </p:blipFill>
        <p:spPr bwMode="auto">
          <a:xfrm>
            <a:off x="1447800" y="304800"/>
            <a:ext cx="7239000" cy="6324600"/>
          </a:xfrm>
          <a:prstGeom prst="rect">
            <a:avLst/>
          </a:prstGeom>
          <a:noFill/>
          <a:ln w="9525">
            <a:noFill/>
            <a:miter lim="800000"/>
            <a:headEnd/>
            <a:tailEnd/>
          </a:ln>
          <a:effectLst/>
        </p:spPr>
      </p:pic>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435608" y="990600"/>
            <a:ext cx="7498080" cy="5257800"/>
          </a:xfrm>
        </p:spPr>
        <p:txBody>
          <a:bodyPr>
            <a:normAutofit fontScale="85000" lnSpcReduction="20000"/>
          </a:bodyPr>
          <a:lstStyle/>
          <a:p>
            <a:r>
              <a:rPr lang="hi-IN" sz="3100" b="1" dirty="0"/>
              <a:t>कॉनरॅड विलगता (</a:t>
            </a:r>
            <a:r>
              <a:rPr lang="en-US" sz="3100" b="1" dirty="0" err="1"/>
              <a:t>Conrade</a:t>
            </a:r>
            <a:r>
              <a:rPr lang="en-US" sz="3100" b="1" dirty="0"/>
              <a:t> Discontinuity) :</a:t>
            </a:r>
            <a:r>
              <a:rPr lang="en-US" sz="3100" dirty="0" smtClean="0"/>
              <a:t> </a:t>
            </a:r>
            <a:r>
              <a:rPr lang="hi-IN" sz="3100" dirty="0" smtClean="0"/>
              <a:t>सिअ‍ॅल व सिमा यांची ज्या भागात घनता बदलते, त्यास कॉनरॅड विलगता (खंडत्व) असे म्हणतात. हा विभाग ठिकठिकाणी वेगवेगळ्या खोलीवर आहे.</a:t>
            </a:r>
          </a:p>
          <a:p>
            <a:r>
              <a:rPr lang="hi-IN" sz="3100" b="1" dirty="0"/>
              <a:t>प्रावरण/ मध्यावरण (</a:t>
            </a:r>
            <a:r>
              <a:rPr lang="en-US" sz="3100" b="1" dirty="0" err="1"/>
              <a:t>Mentle</a:t>
            </a:r>
            <a:r>
              <a:rPr lang="en-US" sz="3100" b="1" dirty="0"/>
              <a:t>) :</a:t>
            </a:r>
            <a:r>
              <a:rPr lang="en-US" sz="3100" dirty="0"/>
              <a:t> </a:t>
            </a:r>
            <a:r>
              <a:rPr lang="hi-IN" sz="3100" dirty="0" smtClean="0"/>
              <a:t>शिलावरणाच्या खालील थरांस प्रावरण असे म्हणतात. प्रावरणाचा विस्तार खोलीनुसार ३३ किमी ते २८६५ किमी इतका आहे. पृथ्वीच्या एकूण क्षेत्रफळापैकी प्रावरणाने ८३ टक्के भाग व्यापलेला आहे. पृथ्वीच्या एकूण वस्तुमानापैकी प्रावरणाचे वस्तुमान ६८ टक्के आहे. प्रावरणाचे तीन भागांत विभाजन केले जाते :</a:t>
            </a:r>
          </a:p>
          <a:p>
            <a:r>
              <a:rPr lang="hi-IN" sz="3100" b="1" dirty="0"/>
              <a:t>मोहविलगतेपासून २०० किमी खोलीपर्यंत</a:t>
            </a:r>
            <a:endParaRPr lang="hi-IN" sz="3100" dirty="0" smtClean="0"/>
          </a:p>
          <a:p>
            <a:r>
              <a:rPr lang="hi-IN" sz="3100" b="1" dirty="0"/>
              <a:t>२०० किमीपासून ७०० किमी खोलीपर्यंत</a:t>
            </a:r>
            <a:endParaRPr lang="hi-IN" sz="3100" dirty="0" smtClean="0"/>
          </a:p>
          <a:p>
            <a:r>
              <a:rPr lang="hi-IN" sz="3100" b="1" dirty="0"/>
              <a:t>७०० किमीपासून तर गाभ्यापर्यंत</a:t>
            </a:r>
            <a:endParaRPr lang="hi-IN" sz="3100" dirty="0" smtClean="0"/>
          </a:p>
          <a:p>
            <a:endParaRPr lang="en-US" dirty="0"/>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33400"/>
            <a:ext cx="8229600" cy="5592763"/>
          </a:xfrm>
        </p:spPr>
        <p:txBody>
          <a:bodyPr>
            <a:noAutofit/>
          </a:bodyPr>
          <a:lstStyle/>
          <a:p>
            <a:r>
              <a:rPr lang="hi-IN" sz="2400" dirty="0" smtClean="0"/>
              <a:t>या तीन भागांपैकी पहिल्या भागात खडकांची घनता मोठ्या प्रमाणावर कमी अधिक होते. मध्यवर्ती भागात खडकांची घनता पहिल्या भागापेक्षा खूप जास्त आहे; कारण या खोलीतून प्रवास करताना भूकंपलहरींचा वेग प्रचंड वाढतो. तिसऱ्या भागाची घनता मध्यवर्ती भागाच्या तुलनेत कमी आहे; कारण तेथून भूकंप लहरींचा वेग सावकाश होत जातो.</a:t>
            </a:r>
          </a:p>
          <a:p>
            <a:r>
              <a:rPr lang="hi-IN" sz="2400" b="1" dirty="0"/>
              <a:t>मोहो विलगता (</a:t>
            </a:r>
            <a:r>
              <a:rPr lang="en-US" sz="2400" b="1" dirty="0" err="1"/>
              <a:t>Moho</a:t>
            </a:r>
            <a:r>
              <a:rPr lang="en-US" sz="2400" b="1" dirty="0"/>
              <a:t> Discontinuity) :</a:t>
            </a:r>
            <a:r>
              <a:rPr lang="en-US" sz="2400" dirty="0"/>
              <a:t> </a:t>
            </a:r>
            <a:r>
              <a:rPr lang="hi-IN" sz="2400" dirty="0" smtClean="0"/>
              <a:t>मोहोरोव्हिसिक शास्त्रज्ञाने शोधून काढलेला म्हणून याला मोहोरोव्हिसिक / मोहो विलगता असे म्हणतात. सिमा थराच्या खाली भूकवच आणि प्रावरण यांना विलग करणारी ही मोहो विलगता आहे.</a:t>
            </a:r>
          </a:p>
          <a:p>
            <a:r>
              <a:rPr lang="hi-IN" sz="2400" b="1" dirty="0"/>
              <a:t>गटेनबर्ग विलगता (</a:t>
            </a:r>
            <a:r>
              <a:rPr lang="en-US" sz="2400" b="1" dirty="0"/>
              <a:t>Gutenberg Discontinuity) :</a:t>
            </a:r>
            <a:r>
              <a:rPr lang="en-US" sz="2400" dirty="0"/>
              <a:t> </a:t>
            </a:r>
            <a:r>
              <a:rPr lang="hi-IN" sz="2400" dirty="0" smtClean="0"/>
              <a:t>प्रावरण व गाभा यांच्या सीमावर्ती भागात भूकंपलहरींच्या वेगात एकदम बदल झालेला दिसतो. म्हणून प्रावरण व गाभा यादरम्यान ही विलगता आहे. या विलगतेस ‘गटेनबर्ग विलगता’ असे म्हणतात.</a:t>
            </a:r>
          </a:p>
          <a:p>
            <a:endParaRPr lang="en-US" sz="2400" dirty="0"/>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28600"/>
            <a:ext cx="7924800" cy="923330"/>
          </a:xfrm>
          <a:prstGeom prst="rect">
            <a:avLst/>
          </a:prstGeom>
        </p:spPr>
        <p:txBody>
          <a:bodyPr wrap="square">
            <a:spAutoFit/>
          </a:bodyPr>
          <a:lstStyle/>
          <a:p>
            <a:r>
              <a:rPr lang="hi-IN" b="1" dirty="0"/>
              <a:t>भूकंपलहरी :</a:t>
            </a:r>
            <a:r>
              <a:rPr lang="hi-IN" dirty="0" smtClean="0"/>
              <a:t> ज्या वेळी भूकंप होतो, त्या वेळी भूकवचात मोठ्या प्रमाणात हालचाली होतात व मोठ्या प्रमाणात कंप निर्माण होतात. यांनाच ‘भूकंपलहरी’ असे म्हणतात.</a:t>
            </a:r>
            <a:endParaRPr lang="en-US" dirty="0" smtClean="0"/>
          </a:p>
          <a:p>
            <a:endParaRPr lang="en-US" dirty="0"/>
          </a:p>
        </p:txBody>
      </p:sp>
      <p:sp>
        <p:nvSpPr>
          <p:cNvPr id="3" name="Rectangle 2"/>
          <p:cNvSpPr/>
          <p:nvPr/>
        </p:nvSpPr>
        <p:spPr>
          <a:xfrm>
            <a:off x="533400" y="685800"/>
            <a:ext cx="8077200" cy="6740307"/>
          </a:xfrm>
          <a:prstGeom prst="rect">
            <a:avLst/>
          </a:prstGeom>
        </p:spPr>
        <p:txBody>
          <a:bodyPr wrap="square">
            <a:spAutoFit/>
          </a:bodyPr>
          <a:lstStyle/>
          <a:p>
            <a:endParaRPr lang="en-US" b="1" dirty="0" smtClean="0"/>
          </a:p>
          <a:p>
            <a:r>
              <a:rPr lang="hi-IN" b="1" dirty="0" smtClean="0"/>
              <a:t>प्राथमिक </a:t>
            </a:r>
            <a:r>
              <a:rPr lang="hi-IN" b="1" dirty="0"/>
              <a:t>लहरी (</a:t>
            </a:r>
            <a:r>
              <a:rPr lang="en-US" b="1" dirty="0"/>
              <a:t>P waves) :</a:t>
            </a:r>
            <a:r>
              <a:rPr lang="en-US" dirty="0" smtClean="0"/>
              <a:t> </a:t>
            </a:r>
            <a:r>
              <a:rPr lang="hi-IN" dirty="0" smtClean="0"/>
              <a:t>प्राथमिक लहरींचा वेग इतर सर्व लहरींपेक्षा जास्त असतो. प्राथमिक लहरी या स्थायुरूप व द्रव्यरूप पदार्थावरून प्रवेश करू शकतात. प्राथमिक लहरी या ध्वनिलहरींप्रमाणे असतात. यात कणांचे कंपन लहरींच्या संचरण दिशेने घडून येते.</a:t>
            </a:r>
            <a:endParaRPr lang="en-US" dirty="0" smtClean="0"/>
          </a:p>
          <a:p>
            <a:r>
              <a:rPr lang="hi-IN" dirty="0" smtClean="0"/>
              <a:t/>
            </a:r>
            <a:br>
              <a:rPr lang="hi-IN" dirty="0" smtClean="0"/>
            </a:br>
            <a:r>
              <a:rPr lang="hi-IN" b="1" dirty="0"/>
              <a:t>दुय्यम लहरी (</a:t>
            </a:r>
            <a:r>
              <a:rPr lang="en-US" b="1" dirty="0"/>
              <a:t>S waves) :</a:t>
            </a:r>
            <a:r>
              <a:rPr lang="en-US" dirty="0"/>
              <a:t> </a:t>
            </a:r>
            <a:r>
              <a:rPr lang="hi-IN" dirty="0" smtClean="0"/>
              <a:t>दुय्यम लहरी या प्रकाशलहरींप्रमाणे असून यात कणांचे कंपन संचरण दिशेशी समलंब दिशेने घडून येते. दुय्यम लहरी या घनपदार्थापासून जाऊ शकतात; परंतु द्रवरूप पदार्थातून त्या जाऊ शकत नाहीत. सर्वसाधारणपणे त्यांचा वेग प्राथमिक लहरींच्या वेगापेक्षा निम्मा असतो.</a:t>
            </a:r>
            <a:endParaRPr lang="en-US" dirty="0" smtClean="0"/>
          </a:p>
          <a:p>
            <a:r>
              <a:rPr lang="hi-IN" dirty="0" smtClean="0"/>
              <a:t/>
            </a:r>
            <a:br>
              <a:rPr lang="hi-IN" dirty="0" smtClean="0"/>
            </a:br>
            <a:r>
              <a:rPr lang="hi-IN" b="1" dirty="0"/>
              <a:t>भूपृष्ठ लहरी (</a:t>
            </a:r>
            <a:r>
              <a:rPr lang="en-US" b="1" dirty="0"/>
              <a:t>L waves) :</a:t>
            </a:r>
            <a:r>
              <a:rPr lang="en-US" dirty="0"/>
              <a:t> </a:t>
            </a:r>
            <a:r>
              <a:rPr lang="hi-IN" dirty="0" smtClean="0"/>
              <a:t>भूपृष्ठ लहरी या भूपृष्ठांवरूनच सागरलहरींप्रमाणे प्रवाहित होतात. सर्व भूकंपलहरींमध्ये भूपृष्ठ लहरी या अधिक विनाशक असतात. भूपृष्ठांवरून अधिक खोलवर या लहरी प्रवास करू शकत नाहीत. भूपृष्ठ लहरी पृथ्वीपासून आरपार न जाता पृथ्वीगोलाला फेरी मारतात. भूकंप अभिलेखावर या लहरींची नोंद सर्वांत शेवटी होते.</a:t>
            </a:r>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endParaRPr lang="en-US" dirty="0"/>
          </a:p>
        </p:txBody>
      </p:sp>
      <p:sp>
        <p:nvSpPr>
          <p:cNvPr id="4" name="Rectangle 3"/>
          <p:cNvSpPr/>
          <p:nvPr/>
        </p:nvSpPr>
        <p:spPr>
          <a:xfrm>
            <a:off x="533400" y="5257800"/>
            <a:ext cx="8153400" cy="1200329"/>
          </a:xfrm>
          <a:prstGeom prst="rect">
            <a:avLst/>
          </a:prstGeom>
        </p:spPr>
        <p:txBody>
          <a:bodyPr wrap="square">
            <a:spAutoFit/>
          </a:bodyPr>
          <a:lstStyle/>
          <a:p>
            <a:r>
              <a:rPr lang="hi-IN" b="1" dirty="0"/>
              <a:t>रिश्टर स्केल (</a:t>
            </a:r>
            <a:r>
              <a:rPr lang="en-US" b="1" dirty="0"/>
              <a:t>Richter Scale) :</a:t>
            </a:r>
            <a:r>
              <a:rPr lang="en-US" dirty="0"/>
              <a:t> </a:t>
            </a:r>
            <a:r>
              <a:rPr lang="hi-IN" dirty="0" smtClean="0"/>
              <a:t>अमेरिकन भूकंप शास्त्रज्ञ चाल्र्स रिश्टर यांनी १९३५ साली भूकंपाच्या लहरींची तीव्रता मोजण्यासाठी रिश्टर प्रमाण शोधून काढले. याच्या साह्याने भूकंपाच्या तीव्रतेची सातत्याने नोंद केली जाते. याच्या कक्षा एक ते नऊ या दरम्यान असतात.</a:t>
            </a:r>
            <a:endParaRPr lang="en-US" dirty="0"/>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609600"/>
            <a:ext cx="8229600" cy="769441"/>
          </a:xfrm>
          <a:prstGeom prst="rect">
            <a:avLst/>
          </a:prstGeom>
        </p:spPr>
        <p:txBody>
          <a:bodyPr wrap="square">
            <a:spAutoFit/>
          </a:bodyPr>
          <a:lstStyle/>
          <a:p>
            <a:r>
              <a:rPr lang="hi-IN" sz="4400" b="1" dirty="0" smtClean="0"/>
              <a:t>पृथ्वीच्या अंतरंगाची रचना</a:t>
            </a:r>
            <a:endParaRPr lang="en-US" sz="4400" dirty="0"/>
          </a:p>
        </p:txBody>
      </p:sp>
      <p:sp>
        <p:nvSpPr>
          <p:cNvPr id="3" name="Rectangle 2"/>
          <p:cNvSpPr/>
          <p:nvPr/>
        </p:nvSpPr>
        <p:spPr>
          <a:xfrm>
            <a:off x="1219200" y="1524000"/>
            <a:ext cx="7086600" cy="2554545"/>
          </a:xfrm>
          <a:prstGeom prst="rect">
            <a:avLst/>
          </a:prstGeom>
        </p:spPr>
        <p:txBody>
          <a:bodyPr wrap="square">
            <a:spAutoFit/>
          </a:bodyPr>
          <a:lstStyle/>
          <a:p>
            <a:r>
              <a:rPr lang="hi-IN" sz="4000" dirty="0" smtClean="0"/>
              <a:t>पृथ्वीच्या अंतरांचे ३ भाग आहेत</a:t>
            </a:r>
            <a:r>
              <a:rPr lang="en-US" sz="4000" dirty="0" smtClean="0"/>
              <a:t>.</a:t>
            </a:r>
            <a:r>
              <a:rPr lang="hi-IN" sz="4000" dirty="0" smtClean="0"/>
              <a:t> </a:t>
            </a:r>
          </a:p>
          <a:p>
            <a:r>
              <a:rPr lang="hi-IN" sz="4000" dirty="0" smtClean="0"/>
              <a:t>१. भूकवच </a:t>
            </a:r>
          </a:p>
          <a:p>
            <a:r>
              <a:rPr lang="hi-IN" sz="4000" dirty="0" smtClean="0"/>
              <a:t>२. मध्यावरण </a:t>
            </a:r>
          </a:p>
          <a:p>
            <a:r>
              <a:rPr lang="hi-IN" sz="4000" dirty="0" smtClean="0"/>
              <a:t>३. गाभा </a:t>
            </a:r>
            <a:endParaRPr lang="en-US" sz="4000" dirty="0"/>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4" name="Picture 2" descr="D:\GEOGRAFY\_4 5ffd194ffa154c38b58e587d5576f1fc.png"/>
          <p:cNvPicPr>
            <a:picLocks noChangeAspect="1" noChangeArrowheads="1"/>
          </p:cNvPicPr>
          <p:nvPr/>
        </p:nvPicPr>
        <p:blipFill>
          <a:blip r:embed="rId3"/>
          <a:srcRect/>
          <a:stretch>
            <a:fillRect/>
          </a:stretch>
        </p:blipFill>
        <p:spPr bwMode="auto">
          <a:xfrm>
            <a:off x="990600" y="914400"/>
            <a:ext cx="7391400" cy="5648325"/>
          </a:xfrm>
          <a:prstGeom prst="rect">
            <a:avLst/>
          </a:prstGeom>
          <a:noFill/>
        </p:spPr>
      </p:pic>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7239000"/>
          </a:xfrm>
        </p:spPr>
        <p:txBody>
          <a:bodyPr>
            <a:normAutofit fontScale="90000"/>
          </a:bodyPr>
          <a:lstStyle/>
          <a:p>
            <a:pPr algn="l"/>
            <a:r>
              <a:rPr lang="hi-IN" dirty="0"/>
              <a:t>१. </a:t>
            </a:r>
            <a:r>
              <a:rPr lang="hi-IN" dirty="0" smtClean="0"/>
              <a:t>भूकवच</a:t>
            </a:r>
            <a:r>
              <a:rPr lang="en-US" dirty="0" smtClean="0"/>
              <a:t/>
            </a:r>
            <a:br>
              <a:rPr lang="en-US" dirty="0" smtClean="0"/>
            </a:br>
            <a:r>
              <a:rPr lang="hi-IN" dirty="0" smtClean="0"/>
              <a:t> </a:t>
            </a:r>
            <a:r>
              <a:rPr lang="en-US" dirty="0" smtClean="0"/>
              <a:t/>
            </a:r>
            <a:br>
              <a:rPr lang="en-US" dirty="0" smtClean="0"/>
            </a:br>
            <a:r>
              <a:rPr lang="hi-IN" sz="2700" b="1" dirty="0" smtClean="0"/>
              <a:t>भूशास्त्रात, शब्द '</a:t>
            </a:r>
            <a:r>
              <a:rPr lang="en-US" sz="2700" b="1" dirty="0" err="1" smtClean="0"/>
              <a:t>sial</a:t>
            </a:r>
            <a:r>
              <a:rPr lang="en-US" sz="2700" b="1" dirty="0" smtClean="0"/>
              <a:t>' </a:t>
            </a:r>
            <a:r>
              <a:rPr lang="hi-IN" sz="2700" b="1" dirty="0" smtClean="0"/>
              <a:t>म्हणजे पृथ्वीच्या पृष्ठभागाच्या वरच्या थाराप्रमाणे, म्हणजे सिलिकेट्स आणि ॲल्युमिनियम खनिजे समृद्ध खडक. हे कधीकधी खनिज क्रस्टशी समरूप असे म्हटले जाते. "सियाल" ही प्लॉट टेक्टॉनिक टर्म ऐवजी भौगोलिक संज्ञा आहे. हे </a:t>
            </a:r>
            <a:r>
              <a:rPr lang="hi-IN" sz="2700" b="1" dirty="0" smtClean="0">
                <a:hlinkClick r:id="rId3" tooltip="घटक (पान अस्तित्वात नाही)"/>
              </a:rPr>
              <a:t>घटक</a:t>
            </a:r>
            <a:r>
              <a:rPr lang="hi-IN" sz="2700" b="1" dirty="0" smtClean="0"/>
              <a:t> पृथ्वीच्या बहुतेक घटकांपेक्षा कमी दाट आहेत म्हणून ते कवचच्या वरच्या थरावर केंद्रित असतात. </a:t>
            </a:r>
            <a:br>
              <a:rPr lang="hi-IN" sz="2700" b="1" dirty="0" smtClean="0"/>
            </a:br>
            <a:r>
              <a:rPr lang="hi-IN" sz="2700" b="1" dirty="0" smtClean="0"/>
              <a:t>जिओलॉजिस्ट हे या स्तंभात फेल्सिकच्या रूपात चिठ्ठी दर्शवतात, कारण त्यात उच्च पातळीचे फेलडस्पायर, ॲल्युमिनियम सिलिकेट </a:t>
            </a:r>
            <a:r>
              <a:rPr lang="hi-IN" sz="2700" b="1" dirty="0" smtClean="0">
                <a:hlinkClick r:id="rId4" tooltip="खनिज"/>
              </a:rPr>
              <a:t>खनिज</a:t>
            </a:r>
            <a:r>
              <a:rPr lang="hi-IN" sz="2700" b="1" dirty="0" smtClean="0"/>
              <a:t> मालिका असते. तथापि, सियाल "खरंतर रॉक प्रकाराचे विविधता आहे, ज्यात मोठ्या प्रमाणात बेसाल्टिक खडक आहेत." </a:t>
            </a:r>
            <a:br>
              <a:rPr lang="hi-IN" sz="2700" b="1" dirty="0" smtClean="0"/>
            </a:br>
            <a:r>
              <a:rPr lang="hi-IN" sz="2700" b="1" dirty="0" smtClean="0"/>
              <a:t>नाव '</a:t>
            </a:r>
            <a:r>
              <a:rPr lang="en-US" sz="2700" b="1" dirty="0" err="1" smtClean="0"/>
              <a:t>sial</a:t>
            </a:r>
            <a:r>
              <a:rPr lang="en-US" sz="2700" b="1" dirty="0" smtClean="0"/>
              <a:t>' </a:t>
            </a:r>
            <a:r>
              <a:rPr lang="hi-IN" sz="2700" b="1" dirty="0" smtClean="0"/>
              <a:t>सिलिका आणि ॲल्युमिनियमच्या पहिल्या दोन अक्षरांमधून घेतले गेले. याची घनता २.६ त २.७ आहे . </a:t>
            </a:r>
            <a:br>
              <a:rPr lang="hi-IN" sz="2700" b="1" dirty="0" smtClean="0"/>
            </a:br>
            <a:r>
              <a:rPr lang="hi-IN" dirty="0" smtClean="0"/>
              <a:t/>
            </a:r>
            <a:br>
              <a:rPr lang="hi-IN" dirty="0" smtClean="0"/>
            </a:br>
            <a:r>
              <a:rPr lang="hi-IN" dirty="0" smtClean="0"/>
              <a:t/>
            </a:r>
            <a:br>
              <a:rPr lang="hi-IN" dirty="0" smtClean="0"/>
            </a:br>
            <a:r>
              <a:rPr lang="hi-IN" dirty="0"/>
              <a:t/>
            </a:r>
            <a:br>
              <a:rPr lang="hi-IN" dirty="0"/>
            </a:br>
            <a:endParaRPr lang="en-US" dirty="0"/>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ormAutofit fontScale="90000"/>
          </a:bodyPr>
          <a:lstStyle/>
          <a:p>
            <a:pPr algn="l"/>
            <a:r>
              <a:rPr lang="hi-IN" dirty="0"/>
              <a:t>२. मध्यावरण </a:t>
            </a:r>
            <a:br>
              <a:rPr lang="hi-IN" dirty="0"/>
            </a:br>
            <a:endParaRPr lang="en-US" dirty="0"/>
          </a:p>
        </p:txBody>
      </p:sp>
      <p:sp>
        <p:nvSpPr>
          <p:cNvPr id="3" name="Content Placeholder 2"/>
          <p:cNvSpPr>
            <a:spLocks noGrp="1"/>
          </p:cNvSpPr>
          <p:nvPr>
            <p:ph idx="1"/>
          </p:nvPr>
        </p:nvSpPr>
        <p:spPr/>
        <p:txBody>
          <a:bodyPr>
            <a:normAutofit lnSpcReduction="10000"/>
          </a:bodyPr>
          <a:lstStyle/>
          <a:p>
            <a:r>
              <a:rPr lang="hi-IN" sz="2400" dirty="0" smtClean="0"/>
              <a:t>यालाच मधला आवरणाचा भाग म्हणतात .या स्तरास सीमा म्ह्णतात. या स्तराची घनता ३ ते ४.७ आहे. यात सिलिका व मग्नेसिअम या खनिज द्रव्याचे प्रमाण जास्त आहे . भूशास्त्रानुसार, सिमा पृथ्वीच्या पृष्ठभागाच्या खालच्या पृष्ठासाठीचे नाव आहे. हा थर मॅग्नेशियम सिलिकेट खनिजे समृद्ध खडकावर बनलेला आहे. साधारणपणे जेव्हा सिमा पृष्ठभागावर येतो तेव्हा ते बेसाल्ट असते, तर काहीवेळा या थरला कवचाच्या 'बेसाल्टर लेयर' असे म्हणतात. सिमा थरला 'बेसल क्रस्ट' किंवा 'बेसल लेयर' असे म्हटले जाते कारण हे क्रस्टची सर्वात कमी स्तर आहे. कारण </a:t>
            </a:r>
            <a:r>
              <a:rPr lang="hi-IN" sz="2400" dirty="0" smtClean="0">
                <a:hlinkClick r:id="rId3" tooltip="महासागरांच्या (पान अस्तित्वात नाही)"/>
              </a:rPr>
              <a:t>महासागरांच्या</a:t>
            </a:r>
            <a:r>
              <a:rPr lang="hi-IN" sz="2400" dirty="0" smtClean="0"/>
              <a:t> फवारा प्रामुख्याने सिमा आहेत, याला 'सागरी क्रस्ट' असेही म्हटले जाते.</a:t>
            </a:r>
            <a:endParaRPr lang="en-US" sz="2400" dirty="0"/>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hi-IN" dirty="0"/>
              <a:t>३. गाभा </a:t>
            </a:r>
            <a:br>
              <a:rPr lang="hi-IN" dirty="0"/>
            </a:br>
            <a:endParaRPr lang="en-US" dirty="0"/>
          </a:p>
        </p:txBody>
      </p:sp>
      <p:sp>
        <p:nvSpPr>
          <p:cNvPr id="3" name="Content Placeholder 2"/>
          <p:cNvSpPr>
            <a:spLocks noGrp="1"/>
          </p:cNvSpPr>
          <p:nvPr>
            <p:ph idx="1"/>
          </p:nvPr>
        </p:nvSpPr>
        <p:spPr/>
        <p:txBody>
          <a:bodyPr>
            <a:normAutofit/>
          </a:bodyPr>
          <a:lstStyle/>
          <a:p>
            <a:r>
              <a:rPr lang="hi-IN" sz="2400" dirty="0" smtClean="0"/>
              <a:t>भूकावचाखाली २९००कि.मी.पृथ्वीच्या मध्य भागाकडील अतितप्त उष्ण द्रवरूप अशा लाव्हारसाची जाडी ४८७६ कि.मी.आहे.या भागाला निफे म्हणतात कारण यात निकेल व फेरस लोह या खनिज द्रव्याचे प्रमाण सर्वाधिक आहे. याची घनता १७ असून तापमान ५००० अं.से.आहे </a:t>
            </a:r>
            <a:endParaRPr lang="en-US" sz="2400" dirty="0"/>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457200"/>
            <a:ext cx="8229600" cy="731838"/>
          </a:xfrm>
        </p:spPr>
        <p:txBody>
          <a:bodyPr>
            <a:normAutofit fontScale="90000"/>
          </a:bodyPr>
          <a:lstStyle/>
          <a:p>
            <a:endParaRPr lang="en-US" dirty="0"/>
          </a:p>
        </p:txBody>
      </p:sp>
      <p:pic>
        <p:nvPicPr>
          <p:cNvPr id="2050" name="Picture 2" descr="D:\GEOGRAFY\anhNdz2d1Z-yY4j6sC15gg.jpg"/>
          <p:cNvPicPr>
            <a:picLocks noGrp="1" noChangeAspect="1" noChangeArrowheads="1"/>
          </p:cNvPicPr>
          <p:nvPr>
            <p:ph idx="1"/>
          </p:nvPr>
        </p:nvPicPr>
        <p:blipFill>
          <a:blip r:embed="rId3"/>
          <a:srcRect/>
          <a:stretch>
            <a:fillRect/>
          </a:stretch>
        </p:blipFill>
        <p:spPr bwMode="auto">
          <a:xfrm>
            <a:off x="1905000" y="228600"/>
            <a:ext cx="6400800" cy="6019800"/>
          </a:xfrm>
          <a:prstGeom prst="rect">
            <a:avLst/>
          </a:prstGeom>
          <a:noFill/>
        </p:spPr>
      </p:pic>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hi-IN" sz="2400" b="1" dirty="0"/>
              <a:t>सिअ‍ॅल (</a:t>
            </a:r>
            <a:r>
              <a:rPr lang="en-US" sz="2400" b="1" dirty="0"/>
              <a:t>SIAL) :</a:t>
            </a:r>
            <a:r>
              <a:rPr lang="en-US" sz="2400" dirty="0" smtClean="0"/>
              <a:t> </a:t>
            </a:r>
            <a:r>
              <a:rPr lang="hi-IN" sz="2400" dirty="0" smtClean="0"/>
              <a:t>प्रामुख्याने भूमिखंडे सिअ‍ॅलची बनलेली असतात. सिलिका व अ‍ॅल्युमिनिअम या द्रव्यांच्या आधिक्यामुळे या थराला सिअ‍ॅल असे नाव पडले. या थराची घनता सुमारे २.७ एवढी आहे. भूमिखंडाखाली याची सरासरी जाडी २९ किमी आहे. सिअ‍ॅल मुख्यत: ग्रॅनाईटचे खडकांपासून बनले असून ग्रॅनाईटचे काही ठिकाणी रूपांतरित प्रक्रियेमुळे रूपांतरित खडकात रूपांतर झाले आहे.</a:t>
            </a:r>
            <a:endParaRPr lang="en-US" sz="2400" dirty="0"/>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1"/>
            <a:ext cx="7772400" cy="5562600"/>
          </a:xfrm>
        </p:spPr>
        <p:txBody>
          <a:bodyPr/>
          <a:lstStyle/>
          <a:p>
            <a:endParaRPr lang="en-US" dirty="0"/>
          </a:p>
        </p:txBody>
      </p:sp>
      <p:sp>
        <p:nvSpPr>
          <p:cNvPr id="3" name="Subtitle 2"/>
          <p:cNvSpPr>
            <a:spLocks noGrp="1"/>
          </p:cNvSpPr>
          <p:nvPr>
            <p:ph type="subTitle" idx="1"/>
          </p:nvPr>
        </p:nvSpPr>
        <p:spPr>
          <a:xfrm>
            <a:off x="914400" y="762000"/>
            <a:ext cx="7924800" cy="5638800"/>
          </a:xfrm>
        </p:spPr>
        <p:txBody>
          <a:bodyPr>
            <a:normAutofit/>
          </a:bodyPr>
          <a:lstStyle/>
          <a:p>
            <a:pPr algn="l"/>
            <a:r>
              <a:rPr lang="hi-IN" sz="2400" b="1" dirty="0">
                <a:solidFill>
                  <a:schemeClr val="tx1"/>
                </a:solidFill>
              </a:rPr>
              <a:t>सिमा (</a:t>
            </a:r>
            <a:r>
              <a:rPr lang="en-US" sz="2400" b="1" dirty="0">
                <a:solidFill>
                  <a:schemeClr val="tx1"/>
                </a:solidFill>
              </a:rPr>
              <a:t>SIMA) :</a:t>
            </a:r>
            <a:r>
              <a:rPr lang="en-US" sz="2400" dirty="0" smtClean="0">
                <a:solidFill>
                  <a:schemeClr val="tx1"/>
                </a:solidFill>
              </a:rPr>
              <a:t> </a:t>
            </a:r>
            <a:r>
              <a:rPr lang="hi-IN" sz="2400" dirty="0" smtClean="0">
                <a:solidFill>
                  <a:schemeClr val="tx1"/>
                </a:solidFill>
              </a:rPr>
              <a:t>सिमा हा थर सिअ‍ॅलच्या खाली आहे. सिलिका व मॅग्नेशिअम या घटकद्रव्यांच्या प्रभावामुळे शिलावरणाच्या थरास ‘सिमा’ असे नाव पडले. सिमा थराची जाडी भूमिखंडाखाली १३ किमी व सागरतळाखाली तीन ते पाच किमी आहे. सिमा थराची शिलावरणातील व्याप्ती सुमारे ४२ किमी इतकी आहे. सिमा या थराची घनता २.९ ते ३.३ इतकी असून हा थर प्रामुख्याने बेसॉल्ट व ग्रबो प्रकारच्या खडकांनी बनला आहे. सिअ‍ॅल व सिमा या थरांदरम्यान घनतेत एकदम फरक पडतो. यावरून तेथे कॉनरॅड विलगता आहे, असे मानले जाते.</a:t>
            </a:r>
            <a:endParaRPr lang="en-US" sz="2400" dirty="0">
              <a:solidFill>
                <a:schemeClr val="tx1"/>
              </a:solidFill>
            </a:endParaRPr>
          </a:p>
        </p:txBody>
      </p:sp>
    </p:spTree>
  </p:cSld>
  <p:clrMapOvr>
    <a:masterClrMapping/>
  </p:clrMapOvr>
  <p:transition spd="med" advTm="10000">
    <p:wipe dir="r"/>
    <p:sndAc>
      <p:stSnd>
        <p:snd r:embed="rId2" name="chimes.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10830</TotalTime>
  <Words>648</Words>
  <Application>Microsoft Office PowerPoint</Application>
  <PresentationFormat>On-screen Show (4:3)</PresentationFormat>
  <Paragraphs>32</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Gill Sans MT</vt:lpstr>
      <vt:lpstr>Mangal</vt:lpstr>
      <vt:lpstr>Verdana</vt:lpstr>
      <vt:lpstr>Wingdings 2</vt:lpstr>
      <vt:lpstr>Solstice</vt:lpstr>
      <vt:lpstr>PowerPoint Presentation</vt:lpstr>
      <vt:lpstr>PowerPoint Presentation</vt:lpstr>
      <vt:lpstr>PowerPoint Presentation</vt:lpstr>
      <vt:lpstr>१. भूकवच   भूशास्त्रात, शब्द 'sial' म्हणजे पृथ्वीच्या पृष्ठभागाच्या वरच्या थाराप्रमाणे, म्हणजे सिलिकेट्स आणि ॲल्युमिनियम खनिजे समृद्ध खडक. हे कधीकधी खनिज क्रस्टशी समरूप असे म्हटले जाते. "सियाल" ही प्लॉट टेक्टॉनिक टर्म ऐवजी भौगोलिक संज्ञा आहे. हे घटक पृथ्वीच्या बहुतेक घटकांपेक्षा कमी दाट आहेत म्हणून ते कवचच्या वरच्या थरावर केंद्रित असतात.  जिओलॉजिस्ट हे या स्तंभात फेल्सिकच्या रूपात चिठ्ठी दर्शवतात, कारण त्यात उच्च पातळीचे फेलडस्पायर, ॲल्युमिनियम सिलिकेट खनिज मालिका असते. तथापि, सियाल "खरंतर रॉक प्रकाराचे विविधता आहे, ज्यात मोठ्या प्रमाणात बेसाल्टिक खडक आहेत."  नाव 'sial' सिलिका आणि ॲल्युमिनियमच्या पहिल्या दोन अक्षरांमधून घेतले गेले. याची घनता २.६ त २.७ आहे .     </vt:lpstr>
      <vt:lpstr>२. मध्यावरण  </vt:lpstr>
      <vt:lpstr>३. गाभा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पृथ्वीच्या अंतरंगाची रचना</dc:title>
  <dc:creator>OM</dc:creator>
  <cp:lastModifiedBy>Microsoft</cp:lastModifiedBy>
  <cp:revision>6</cp:revision>
  <dcterms:created xsi:type="dcterms:W3CDTF">2021-03-23T20:43:27Z</dcterms:created>
  <dcterms:modified xsi:type="dcterms:W3CDTF">2021-04-03T05:30:12Z</dcterms:modified>
</cp:coreProperties>
</file>